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6" r:id="rId3"/>
    <p:sldId id="260" r:id="rId4"/>
    <p:sldId id="262" r:id="rId5"/>
    <p:sldId id="267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12DC3-5359-4021-9AB2-EFC159577BBD}" type="datetimeFigureOut">
              <a:rPr lang="fr-CA" smtClean="0"/>
              <a:pPr/>
              <a:t>2014-05-16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AB08F-49ED-40D5-AF99-2CACDD428B7C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3567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A905-CE84-4781-9196-D33B5B6D4F65}" type="datetimeFigureOut">
              <a:rPr lang="fr-CA" smtClean="0"/>
              <a:pPr/>
              <a:t>2014-05-16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0AD-6C48-4177-8C35-5BD0DE00C61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A905-CE84-4781-9196-D33B5B6D4F65}" type="datetimeFigureOut">
              <a:rPr lang="fr-CA" smtClean="0"/>
              <a:pPr/>
              <a:t>2014-05-16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0AD-6C48-4177-8C35-5BD0DE00C61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A905-CE84-4781-9196-D33B5B6D4F65}" type="datetimeFigureOut">
              <a:rPr lang="fr-CA" smtClean="0"/>
              <a:pPr/>
              <a:t>2014-05-16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0AD-6C48-4177-8C35-5BD0DE00C61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A905-CE84-4781-9196-D33B5B6D4F65}" type="datetimeFigureOut">
              <a:rPr lang="fr-CA" smtClean="0"/>
              <a:pPr/>
              <a:t>2014-05-16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0AD-6C48-4177-8C35-5BD0DE00C61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A905-CE84-4781-9196-D33B5B6D4F65}" type="datetimeFigureOut">
              <a:rPr lang="fr-CA" smtClean="0"/>
              <a:pPr/>
              <a:t>2014-05-16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0AD-6C48-4177-8C35-5BD0DE00C61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A905-CE84-4781-9196-D33B5B6D4F65}" type="datetimeFigureOut">
              <a:rPr lang="fr-CA" smtClean="0"/>
              <a:pPr/>
              <a:t>2014-05-16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0AD-6C48-4177-8C35-5BD0DE00C61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A905-CE84-4781-9196-D33B5B6D4F65}" type="datetimeFigureOut">
              <a:rPr lang="fr-CA" smtClean="0"/>
              <a:pPr/>
              <a:t>2014-05-16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0AD-6C48-4177-8C35-5BD0DE00C61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A905-CE84-4781-9196-D33B5B6D4F65}" type="datetimeFigureOut">
              <a:rPr lang="fr-CA" smtClean="0"/>
              <a:pPr/>
              <a:t>2014-05-16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0AD-6C48-4177-8C35-5BD0DE00C61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A905-CE84-4781-9196-D33B5B6D4F65}" type="datetimeFigureOut">
              <a:rPr lang="fr-CA" smtClean="0"/>
              <a:pPr/>
              <a:t>2014-05-16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0AD-6C48-4177-8C35-5BD0DE00C61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A905-CE84-4781-9196-D33B5B6D4F65}" type="datetimeFigureOut">
              <a:rPr lang="fr-CA" smtClean="0"/>
              <a:pPr/>
              <a:t>2014-05-16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0AD-6C48-4177-8C35-5BD0DE00C61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A905-CE84-4781-9196-D33B5B6D4F65}" type="datetimeFigureOut">
              <a:rPr lang="fr-CA" smtClean="0"/>
              <a:pPr/>
              <a:t>2014-05-16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0AD-6C48-4177-8C35-5BD0DE00C61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BA905-CE84-4781-9196-D33B5B6D4F65}" type="datetimeFigureOut">
              <a:rPr lang="fr-CA" smtClean="0"/>
              <a:pPr/>
              <a:t>2014-05-16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500AD-6C48-4177-8C35-5BD0DE00C61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1000"/>
          </a:blip>
          <a:srcRect/>
          <a:stretch>
            <a:fillRect/>
          </a:stretch>
        </p:blipFill>
        <p:spPr bwMode="auto">
          <a:xfrm>
            <a:off x="621230" y="188640"/>
            <a:ext cx="4310810" cy="583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23728" y="2420888"/>
            <a:ext cx="6912768" cy="2664296"/>
          </a:xfrm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CA" sz="4800" b="1" dirty="0" smtClean="0"/>
              <a:t>Enquête sur les conditions de travail et de vie de travailleuses québécoises chez Wal-Mart</a:t>
            </a:r>
            <a:endParaRPr lang="fr-CA" sz="4800" dirty="0"/>
          </a:p>
        </p:txBody>
      </p:sp>
      <p:sp>
        <p:nvSpPr>
          <p:cNvPr id="6" name="ZoneTexte 5"/>
          <p:cNvSpPr txBox="1"/>
          <p:nvPr/>
        </p:nvSpPr>
        <p:spPr>
          <a:xfrm>
            <a:off x="4932040" y="260648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600" dirty="0" smtClean="0"/>
              <a:t>Stéphanie Mayer –  ACFAS –  16 mai 2014 </a:t>
            </a:r>
            <a:endParaRPr lang="fr-CA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6125815"/>
            <a:ext cx="8424936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A" sz="1600" dirty="0" smtClean="0"/>
              <a:t>Équipe de recherche rassemblait : Gisèle </a:t>
            </a:r>
            <a:r>
              <a:rPr lang="fr-CA" sz="1600" dirty="0" err="1" smtClean="0"/>
              <a:t>Bourret</a:t>
            </a:r>
            <a:r>
              <a:rPr lang="fr-CA" sz="1600" dirty="0" smtClean="0"/>
              <a:t> de la FFQ, Lyne Kurtzman du SAC-UQAM, sous la direction scientifique des sociologues Francine </a:t>
            </a:r>
            <a:r>
              <a:rPr lang="fr-CA" sz="1600" dirty="0" err="1" smtClean="0"/>
              <a:t>Descarries</a:t>
            </a:r>
            <a:r>
              <a:rPr lang="fr-CA" sz="1600" dirty="0" smtClean="0"/>
              <a:t> et Dorval Brunelle</a:t>
            </a:r>
            <a:r>
              <a:rPr lang="fr-CA" dirty="0" smtClean="0"/>
              <a:t>. 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5656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418654"/>
            <a:ext cx="7416824" cy="634082"/>
          </a:xfrm>
        </p:spPr>
        <p:txBody>
          <a:bodyPr>
            <a:normAutofit/>
          </a:bodyPr>
          <a:lstStyle/>
          <a:p>
            <a:r>
              <a:rPr lang="fr-CA" sz="3200" b="1" dirty="0" smtClean="0">
                <a:solidFill>
                  <a:srgbClr val="C00000"/>
                </a:solidFill>
              </a:rPr>
              <a:t>Au sujet de l’échantillon de l’enquête</a:t>
            </a:r>
            <a:endParaRPr lang="fr-CA" sz="3200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0480"/>
          </a:xfrm>
          <a:ln w="381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fr-CA" sz="900" b="1" dirty="0" smtClean="0">
              <a:sym typeface="Symbol"/>
            </a:endParaRPr>
          </a:p>
          <a:p>
            <a:pPr>
              <a:buNone/>
            </a:pPr>
            <a:r>
              <a:rPr lang="fr-CA" b="1" dirty="0" smtClean="0">
                <a:sym typeface="Symbol"/>
              </a:rPr>
              <a:t> </a:t>
            </a:r>
            <a:r>
              <a:rPr lang="fr-CA" b="1" dirty="0" smtClean="0"/>
              <a:t>11 travailleuses de Wal-Mart :</a:t>
            </a:r>
          </a:p>
          <a:p>
            <a:pPr>
              <a:buNone/>
            </a:pPr>
            <a:endParaRPr lang="fr-CA" dirty="0" smtClean="0"/>
          </a:p>
          <a:p>
            <a:pPr lvl="1"/>
            <a:r>
              <a:rPr lang="fr-CA" dirty="0" smtClean="0"/>
              <a:t>8/11 assuraient le seul salaire de leur ménage</a:t>
            </a:r>
          </a:p>
          <a:p>
            <a:pPr lvl="1"/>
            <a:r>
              <a:rPr lang="fr-CA" dirty="0" smtClean="0"/>
              <a:t>3/11 avaient des enfants à charge (monoparentales)</a:t>
            </a:r>
          </a:p>
          <a:p>
            <a:pPr lvl="1"/>
            <a:r>
              <a:rPr lang="fr-CA" dirty="0" smtClean="0"/>
              <a:t>7/11 avaient un statut d’emploi à temps plein **</a:t>
            </a:r>
          </a:p>
          <a:p>
            <a:pPr lvl="1"/>
            <a:r>
              <a:rPr lang="fr-CA" dirty="0" smtClean="0"/>
              <a:t>6/11 ont été impliquées auprès des TUAC **</a:t>
            </a:r>
          </a:p>
          <a:p>
            <a:pPr algn="just">
              <a:buNone/>
            </a:pPr>
            <a:endParaRPr lang="fr-CA" sz="1900" dirty="0" smtClean="0"/>
          </a:p>
          <a:p>
            <a:pPr algn="just">
              <a:buNone/>
            </a:pPr>
            <a:r>
              <a:rPr lang="fr-CA" sz="1900" dirty="0" smtClean="0"/>
              <a:t>** L’échantillon est plus ou moins représentatif, il n’est donc pas possible de généraliser les résultats à l’ensemble de ce secteur d’emploi. Toutefois, ils sont de bons indicateurs des réalités qui ont cours.</a:t>
            </a:r>
          </a:p>
          <a:p>
            <a:pPr algn="just">
              <a:buNone/>
            </a:pPr>
            <a:endParaRPr lang="fr-CA" sz="1900" dirty="0" smtClean="0"/>
          </a:p>
        </p:txBody>
      </p:sp>
      <p:sp>
        <p:nvSpPr>
          <p:cNvPr id="4" name="Forme libre 3"/>
          <p:cNvSpPr/>
          <p:nvPr/>
        </p:nvSpPr>
        <p:spPr>
          <a:xfrm>
            <a:off x="1691680" y="1124744"/>
            <a:ext cx="6552728" cy="144016"/>
          </a:xfrm>
          <a:custGeom>
            <a:avLst/>
            <a:gdLst>
              <a:gd name="connsiteX0" fmla="*/ 0 w 8095957"/>
              <a:gd name="connsiteY0" fmla="*/ 91440 h 196948"/>
              <a:gd name="connsiteX1" fmla="*/ 379828 w 8095957"/>
              <a:gd name="connsiteY1" fmla="*/ 49237 h 196948"/>
              <a:gd name="connsiteX2" fmla="*/ 1069145 w 8095957"/>
              <a:gd name="connsiteY2" fmla="*/ 105508 h 196948"/>
              <a:gd name="connsiteX3" fmla="*/ 1645920 w 8095957"/>
              <a:gd name="connsiteY3" fmla="*/ 21102 h 196948"/>
              <a:gd name="connsiteX4" fmla="*/ 2194560 w 8095957"/>
              <a:gd name="connsiteY4" fmla="*/ 189914 h 196948"/>
              <a:gd name="connsiteX5" fmla="*/ 2686929 w 8095957"/>
              <a:gd name="connsiteY5" fmla="*/ 63305 h 196948"/>
              <a:gd name="connsiteX6" fmla="*/ 3094892 w 8095957"/>
              <a:gd name="connsiteY6" fmla="*/ 105508 h 196948"/>
              <a:gd name="connsiteX7" fmla="*/ 3587262 w 8095957"/>
              <a:gd name="connsiteY7" fmla="*/ 175846 h 196948"/>
              <a:gd name="connsiteX8" fmla="*/ 3826412 w 8095957"/>
              <a:gd name="connsiteY8" fmla="*/ 7034 h 196948"/>
              <a:gd name="connsiteX9" fmla="*/ 4445391 w 8095957"/>
              <a:gd name="connsiteY9" fmla="*/ 147711 h 196948"/>
              <a:gd name="connsiteX10" fmla="*/ 4909625 w 8095957"/>
              <a:gd name="connsiteY10" fmla="*/ 49237 h 196948"/>
              <a:gd name="connsiteX11" fmla="*/ 5387926 w 8095957"/>
              <a:gd name="connsiteY11" fmla="*/ 161778 h 196948"/>
              <a:gd name="connsiteX12" fmla="*/ 5894363 w 8095957"/>
              <a:gd name="connsiteY12" fmla="*/ 91440 h 196948"/>
              <a:gd name="connsiteX13" fmla="*/ 6217920 w 8095957"/>
              <a:gd name="connsiteY13" fmla="*/ 133643 h 196948"/>
              <a:gd name="connsiteX14" fmla="*/ 6696222 w 8095957"/>
              <a:gd name="connsiteY14" fmla="*/ 21102 h 196948"/>
              <a:gd name="connsiteX15" fmla="*/ 7258929 w 8095957"/>
              <a:gd name="connsiteY15" fmla="*/ 91440 h 196948"/>
              <a:gd name="connsiteX16" fmla="*/ 7498080 w 8095957"/>
              <a:gd name="connsiteY16" fmla="*/ 7034 h 196948"/>
              <a:gd name="connsiteX17" fmla="*/ 8004517 w 8095957"/>
              <a:gd name="connsiteY17" fmla="*/ 49237 h 196948"/>
              <a:gd name="connsiteX18" fmla="*/ 8046720 w 8095957"/>
              <a:gd name="connsiteY18" fmla="*/ 35169 h 196948"/>
              <a:gd name="connsiteX0" fmla="*/ 0 w 8095957"/>
              <a:gd name="connsiteY0" fmla="*/ 91440 h 196948"/>
              <a:gd name="connsiteX1" fmla="*/ 389674 w 8095957"/>
              <a:gd name="connsiteY1" fmla="*/ 189026 h 196948"/>
              <a:gd name="connsiteX2" fmla="*/ 1069145 w 8095957"/>
              <a:gd name="connsiteY2" fmla="*/ 105508 h 196948"/>
              <a:gd name="connsiteX3" fmla="*/ 1645920 w 8095957"/>
              <a:gd name="connsiteY3" fmla="*/ 21102 h 196948"/>
              <a:gd name="connsiteX4" fmla="*/ 2194560 w 8095957"/>
              <a:gd name="connsiteY4" fmla="*/ 189914 h 196948"/>
              <a:gd name="connsiteX5" fmla="*/ 2686929 w 8095957"/>
              <a:gd name="connsiteY5" fmla="*/ 63305 h 196948"/>
              <a:gd name="connsiteX6" fmla="*/ 3094892 w 8095957"/>
              <a:gd name="connsiteY6" fmla="*/ 105508 h 196948"/>
              <a:gd name="connsiteX7" fmla="*/ 3587262 w 8095957"/>
              <a:gd name="connsiteY7" fmla="*/ 175846 h 196948"/>
              <a:gd name="connsiteX8" fmla="*/ 3826412 w 8095957"/>
              <a:gd name="connsiteY8" fmla="*/ 7034 h 196948"/>
              <a:gd name="connsiteX9" fmla="*/ 4445391 w 8095957"/>
              <a:gd name="connsiteY9" fmla="*/ 147711 h 196948"/>
              <a:gd name="connsiteX10" fmla="*/ 4909625 w 8095957"/>
              <a:gd name="connsiteY10" fmla="*/ 49237 h 196948"/>
              <a:gd name="connsiteX11" fmla="*/ 5387926 w 8095957"/>
              <a:gd name="connsiteY11" fmla="*/ 161778 h 196948"/>
              <a:gd name="connsiteX12" fmla="*/ 5894363 w 8095957"/>
              <a:gd name="connsiteY12" fmla="*/ 91440 h 196948"/>
              <a:gd name="connsiteX13" fmla="*/ 6217920 w 8095957"/>
              <a:gd name="connsiteY13" fmla="*/ 133643 h 196948"/>
              <a:gd name="connsiteX14" fmla="*/ 6696222 w 8095957"/>
              <a:gd name="connsiteY14" fmla="*/ 21102 h 196948"/>
              <a:gd name="connsiteX15" fmla="*/ 7258929 w 8095957"/>
              <a:gd name="connsiteY15" fmla="*/ 91440 h 196948"/>
              <a:gd name="connsiteX16" fmla="*/ 7498080 w 8095957"/>
              <a:gd name="connsiteY16" fmla="*/ 7034 h 196948"/>
              <a:gd name="connsiteX17" fmla="*/ 8004517 w 8095957"/>
              <a:gd name="connsiteY17" fmla="*/ 49237 h 196948"/>
              <a:gd name="connsiteX18" fmla="*/ 8046720 w 8095957"/>
              <a:gd name="connsiteY18" fmla="*/ 35169 h 196948"/>
              <a:gd name="connsiteX0" fmla="*/ 0 w 8095957"/>
              <a:gd name="connsiteY0" fmla="*/ 93785 h 199293"/>
              <a:gd name="connsiteX1" fmla="*/ 314855 w 8095957"/>
              <a:gd name="connsiteY1" fmla="*/ 2345 h 199293"/>
              <a:gd name="connsiteX2" fmla="*/ 1069145 w 8095957"/>
              <a:gd name="connsiteY2" fmla="*/ 107853 h 199293"/>
              <a:gd name="connsiteX3" fmla="*/ 1645920 w 8095957"/>
              <a:gd name="connsiteY3" fmla="*/ 23447 h 199293"/>
              <a:gd name="connsiteX4" fmla="*/ 2194560 w 8095957"/>
              <a:gd name="connsiteY4" fmla="*/ 192259 h 199293"/>
              <a:gd name="connsiteX5" fmla="*/ 2686929 w 8095957"/>
              <a:gd name="connsiteY5" fmla="*/ 65650 h 199293"/>
              <a:gd name="connsiteX6" fmla="*/ 3094892 w 8095957"/>
              <a:gd name="connsiteY6" fmla="*/ 107853 h 199293"/>
              <a:gd name="connsiteX7" fmla="*/ 3587262 w 8095957"/>
              <a:gd name="connsiteY7" fmla="*/ 178191 h 199293"/>
              <a:gd name="connsiteX8" fmla="*/ 3826412 w 8095957"/>
              <a:gd name="connsiteY8" fmla="*/ 9379 h 199293"/>
              <a:gd name="connsiteX9" fmla="*/ 4445391 w 8095957"/>
              <a:gd name="connsiteY9" fmla="*/ 150056 h 199293"/>
              <a:gd name="connsiteX10" fmla="*/ 4909625 w 8095957"/>
              <a:gd name="connsiteY10" fmla="*/ 51582 h 199293"/>
              <a:gd name="connsiteX11" fmla="*/ 5387926 w 8095957"/>
              <a:gd name="connsiteY11" fmla="*/ 164123 h 199293"/>
              <a:gd name="connsiteX12" fmla="*/ 5894363 w 8095957"/>
              <a:gd name="connsiteY12" fmla="*/ 93785 h 199293"/>
              <a:gd name="connsiteX13" fmla="*/ 6217920 w 8095957"/>
              <a:gd name="connsiteY13" fmla="*/ 135988 h 199293"/>
              <a:gd name="connsiteX14" fmla="*/ 6696222 w 8095957"/>
              <a:gd name="connsiteY14" fmla="*/ 23447 h 199293"/>
              <a:gd name="connsiteX15" fmla="*/ 7258929 w 8095957"/>
              <a:gd name="connsiteY15" fmla="*/ 93785 h 199293"/>
              <a:gd name="connsiteX16" fmla="*/ 7498080 w 8095957"/>
              <a:gd name="connsiteY16" fmla="*/ 9379 h 199293"/>
              <a:gd name="connsiteX17" fmla="*/ 8004517 w 8095957"/>
              <a:gd name="connsiteY17" fmla="*/ 51582 h 199293"/>
              <a:gd name="connsiteX18" fmla="*/ 8046720 w 8095957"/>
              <a:gd name="connsiteY18" fmla="*/ 37514 h 199293"/>
              <a:gd name="connsiteX0" fmla="*/ 0 w 8095957"/>
              <a:gd name="connsiteY0" fmla="*/ 141415 h 246923"/>
              <a:gd name="connsiteX1" fmla="*/ 314855 w 8095957"/>
              <a:gd name="connsiteY1" fmla="*/ 49975 h 246923"/>
              <a:gd name="connsiteX2" fmla="*/ 1069145 w 8095957"/>
              <a:gd name="connsiteY2" fmla="*/ 155483 h 246923"/>
              <a:gd name="connsiteX3" fmla="*/ 1645920 w 8095957"/>
              <a:gd name="connsiteY3" fmla="*/ 71077 h 246923"/>
              <a:gd name="connsiteX4" fmla="*/ 2194560 w 8095957"/>
              <a:gd name="connsiteY4" fmla="*/ 239889 h 246923"/>
              <a:gd name="connsiteX5" fmla="*/ 2686929 w 8095957"/>
              <a:gd name="connsiteY5" fmla="*/ 113280 h 246923"/>
              <a:gd name="connsiteX6" fmla="*/ 3094892 w 8095957"/>
              <a:gd name="connsiteY6" fmla="*/ 155483 h 246923"/>
              <a:gd name="connsiteX7" fmla="*/ 3587262 w 8095957"/>
              <a:gd name="connsiteY7" fmla="*/ 225821 h 246923"/>
              <a:gd name="connsiteX8" fmla="*/ 3826412 w 8095957"/>
              <a:gd name="connsiteY8" fmla="*/ 57009 h 246923"/>
              <a:gd name="connsiteX9" fmla="*/ 4445391 w 8095957"/>
              <a:gd name="connsiteY9" fmla="*/ 197686 h 246923"/>
              <a:gd name="connsiteX10" fmla="*/ 4909625 w 8095957"/>
              <a:gd name="connsiteY10" fmla="*/ 99212 h 246923"/>
              <a:gd name="connsiteX11" fmla="*/ 5387926 w 8095957"/>
              <a:gd name="connsiteY11" fmla="*/ 211753 h 246923"/>
              <a:gd name="connsiteX12" fmla="*/ 5894363 w 8095957"/>
              <a:gd name="connsiteY12" fmla="*/ 141415 h 246923"/>
              <a:gd name="connsiteX13" fmla="*/ 6217920 w 8095957"/>
              <a:gd name="connsiteY13" fmla="*/ 183618 h 246923"/>
              <a:gd name="connsiteX14" fmla="*/ 6696222 w 8095957"/>
              <a:gd name="connsiteY14" fmla="*/ 71077 h 246923"/>
              <a:gd name="connsiteX15" fmla="*/ 7258929 w 8095957"/>
              <a:gd name="connsiteY15" fmla="*/ 141415 h 246923"/>
              <a:gd name="connsiteX16" fmla="*/ 7498080 w 8095957"/>
              <a:gd name="connsiteY16" fmla="*/ 57009 h 246923"/>
              <a:gd name="connsiteX17" fmla="*/ 8004517 w 8095957"/>
              <a:gd name="connsiteY17" fmla="*/ 99212 h 246923"/>
              <a:gd name="connsiteX18" fmla="*/ 8046720 w 8095957"/>
              <a:gd name="connsiteY18" fmla="*/ 85144 h 24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095957" h="246923">
                <a:moveTo>
                  <a:pt x="0" y="141415"/>
                </a:moveTo>
                <a:cubicBezTo>
                  <a:pt x="100818" y="119141"/>
                  <a:pt x="136664" y="47630"/>
                  <a:pt x="314855" y="49975"/>
                </a:cubicBezTo>
                <a:cubicBezTo>
                  <a:pt x="613224" y="0"/>
                  <a:pt x="847301" y="151966"/>
                  <a:pt x="1069145" y="155483"/>
                </a:cubicBezTo>
                <a:cubicBezTo>
                  <a:pt x="1290989" y="159000"/>
                  <a:pt x="1458351" y="57009"/>
                  <a:pt x="1645920" y="71077"/>
                </a:cubicBezTo>
                <a:cubicBezTo>
                  <a:pt x="1833489" y="85145"/>
                  <a:pt x="2021058" y="232855"/>
                  <a:pt x="2194560" y="239889"/>
                </a:cubicBezTo>
                <a:cubicBezTo>
                  <a:pt x="2368062" y="246923"/>
                  <a:pt x="2536874" y="127348"/>
                  <a:pt x="2686929" y="113280"/>
                </a:cubicBezTo>
                <a:cubicBezTo>
                  <a:pt x="2836984" y="99212"/>
                  <a:pt x="2944837" y="136726"/>
                  <a:pt x="3094892" y="155483"/>
                </a:cubicBezTo>
                <a:cubicBezTo>
                  <a:pt x="3244948" y="174240"/>
                  <a:pt x="3465342" y="242233"/>
                  <a:pt x="3587262" y="225821"/>
                </a:cubicBezTo>
                <a:cubicBezTo>
                  <a:pt x="3709182" y="209409"/>
                  <a:pt x="3683391" y="61698"/>
                  <a:pt x="3826412" y="57009"/>
                </a:cubicBezTo>
                <a:cubicBezTo>
                  <a:pt x="3969433" y="52320"/>
                  <a:pt x="4264856" y="190652"/>
                  <a:pt x="4445391" y="197686"/>
                </a:cubicBezTo>
                <a:cubicBezTo>
                  <a:pt x="4625926" y="204720"/>
                  <a:pt x="4752536" y="96868"/>
                  <a:pt x="4909625" y="99212"/>
                </a:cubicBezTo>
                <a:cubicBezTo>
                  <a:pt x="5066714" y="101556"/>
                  <a:pt x="5223803" y="204719"/>
                  <a:pt x="5387926" y="211753"/>
                </a:cubicBezTo>
                <a:cubicBezTo>
                  <a:pt x="5552049" y="218787"/>
                  <a:pt x="5756031" y="146104"/>
                  <a:pt x="5894363" y="141415"/>
                </a:cubicBezTo>
                <a:cubicBezTo>
                  <a:pt x="6032695" y="136726"/>
                  <a:pt x="6084277" y="195341"/>
                  <a:pt x="6217920" y="183618"/>
                </a:cubicBezTo>
                <a:cubicBezTo>
                  <a:pt x="6351563" y="171895"/>
                  <a:pt x="6522720" y="78111"/>
                  <a:pt x="6696222" y="71077"/>
                </a:cubicBezTo>
                <a:cubicBezTo>
                  <a:pt x="6869724" y="64043"/>
                  <a:pt x="7125286" y="143760"/>
                  <a:pt x="7258929" y="141415"/>
                </a:cubicBezTo>
                <a:cubicBezTo>
                  <a:pt x="7392572" y="139070"/>
                  <a:pt x="7373815" y="64043"/>
                  <a:pt x="7498080" y="57009"/>
                </a:cubicBezTo>
                <a:cubicBezTo>
                  <a:pt x="7622345" y="49975"/>
                  <a:pt x="7913077" y="94523"/>
                  <a:pt x="8004517" y="99212"/>
                </a:cubicBezTo>
                <a:cubicBezTo>
                  <a:pt x="8095957" y="103901"/>
                  <a:pt x="8071338" y="94522"/>
                  <a:pt x="8046720" y="85144"/>
                </a:cubicBez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1475656" cy="197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fr-CA" sz="3000" b="1" dirty="0" smtClean="0"/>
              <a:t>La flexibilisation des conditions d’emploi se manifeste par…</a:t>
            </a:r>
            <a:endParaRPr lang="fr-CA" sz="3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077072"/>
            <a:ext cx="8229600" cy="2332856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CA" sz="2800" dirty="0" smtClean="0"/>
              <a:t>1.1.  La limitation des coûts reliés à la  main-d’œuvre</a:t>
            </a:r>
          </a:p>
          <a:p>
            <a:pPr>
              <a:buNone/>
            </a:pPr>
            <a:r>
              <a:rPr lang="fr-CA" sz="2800" dirty="0" smtClean="0"/>
              <a:t>1.2.  La variation du nombre d’heures travaillées</a:t>
            </a:r>
          </a:p>
          <a:p>
            <a:pPr>
              <a:buNone/>
            </a:pPr>
            <a:r>
              <a:rPr lang="fr-CA" sz="2800" dirty="0" smtClean="0"/>
              <a:t>1.3.  L’utilisation maximale des employées</a:t>
            </a:r>
          </a:p>
          <a:p>
            <a:pPr>
              <a:buNone/>
            </a:pPr>
            <a:r>
              <a:rPr lang="fr-CA" sz="2800" dirty="0" smtClean="0"/>
              <a:t>1.4.  La polyvalence des travailleuses </a:t>
            </a:r>
            <a:endParaRPr lang="fr-CA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1619672" y="476672"/>
            <a:ext cx="7344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fr-CA" sz="3000" b="1" dirty="0" smtClean="0">
                <a:solidFill>
                  <a:srgbClr val="C00000"/>
                </a:solidFill>
              </a:rPr>
              <a:t>Les conditions d’emploi</a:t>
            </a:r>
            <a:endParaRPr lang="fr-CA" sz="3000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311352" y="1702549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i="1" dirty="0" smtClean="0"/>
              <a:t>« Les conditions de travail chez Wal-Mart sont toujours à la limite du légal et de l’exploitation » (Louise). </a:t>
            </a:r>
            <a:endParaRPr lang="fr-CA" i="1" dirty="0"/>
          </a:p>
        </p:txBody>
      </p:sp>
      <p:sp>
        <p:nvSpPr>
          <p:cNvPr id="7" name="Forme libre 6"/>
          <p:cNvSpPr/>
          <p:nvPr/>
        </p:nvSpPr>
        <p:spPr>
          <a:xfrm flipV="1">
            <a:off x="1619669" y="1268760"/>
            <a:ext cx="6408715" cy="144016"/>
          </a:xfrm>
          <a:custGeom>
            <a:avLst/>
            <a:gdLst>
              <a:gd name="connsiteX0" fmla="*/ 0 w 8095957"/>
              <a:gd name="connsiteY0" fmla="*/ 91440 h 196948"/>
              <a:gd name="connsiteX1" fmla="*/ 379828 w 8095957"/>
              <a:gd name="connsiteY1" fmla="*/ 49237 h 196948"/>
              <a:gd name="connsiteX2" fmla="*/ 1069145 w 8095957"/>
              <a:gd name="connsiteY2" fmla="*/ 105508 h 196948"/>
              <a:gd name="connsiteX3" fmla="*/ 1645920 w 8095957"/>
              <a:gd name="connsiteY3" fmla="*/ 21102 h 196948"/>
              <a:gd name="connsiteX4" fmla="*/ 2194560 w 8095957"/>
              <a:gd name="connsiteY4" fmla="*/ 189914 h 196948"/>
              <a:gd name="connsiteX5" fmla="*/ 2686929 w 8095957"/>
              <a:gd name="connsiteY5" fmla="*/ 63305 h 196948"/>
              <a:gd name="connsiteX6" fmla="*/ 3094892 w 8095957"/>
              <a:gd name="connsiteY6" fmla="*/ 105508 h 196948"/>
              <a:gd name="connsiteX7" fmla="*/ 3587262 w 8095957"/>
              <a:gd name="connsiteY7" fmla="*/ 175846 h 196948"/>
              <a:gd name="connsiteX8" fmla="*/ 3826412 w 8095957"/>
              <a:gd name="connsiteY8" fmla="*/ 7034 h 196948"/>
              <a:gd name="connsiteX9" fmla="*/ 4445391 w 8095957"/>
              <a:gd name="connsiteY9" fmla="*/ 147711 h 196948"/>
              <a:gd name="connsiteX10" fmla="*/ 4909625 w 8095957"/>
              <a:gd name="connsiteY10" fmla="*/ 49237 h 196948"/>
              <a:gd name="connsiteX11" fmla="*/ 5387926 w 8095957"/>
              <a:gd name="connsiteY11" fmla="*/ 161778 h 196948"/>
              <a:gd name="connsiteX12" fmla="*/ 5894363 w 8095957"/>
              <a:gd name="connsiteY12" fmla="*/ 91440 h 196948"/>
              <a:gd name="connsiteX13" fmla="*/ 6217920 w 8095957"/>
              <a:gd name="connsiteY13" fmla="*/ 133643 h 196948"/>
              <a:gd name="connsiteX14" fmla="*/ 6696222 w 8095957"/>
              <a:gd name="connsiteY14" fmla="*/ 21102 h 196948"/>
              <a:gd name="connsiteX15" fmla="*/ 7258929 w 8095957"/>
              <a:gd name="connsiteY15" fmla="*/ 91440 h 196948"/>
              <a:gd name="connsiteX16" fmla="*/ 7498080 w 8095957"/>
              <a:gd name="connsiteY16" fmla="*/ 7034 h 196948"/>
              <a:gd name="connsiteX17" fmla="*/ 8004517 w 8095957"/>
              <a:gd name="connsiteY17" fmla="*/ 49237 h 196948"/>
              <a:gd name="connsiteX18" fmla="*/ 8046720 w 8095957"/>
              <a:gd name="connsiteY18" fmla="*/ 35169 h 196948"/>
              <a:gd name="connsiteX0" fmla="*/ 0 w 8095957"/>
              <a:gd name="connsiteY0" fmla="*/ 91440 h 196948"/>
              <a:gd name="connsiteX1" fmla="*/ 389674 w 8095957"/>
              <a:gd name="connsiteY1" fmla="*/ 189026 h 196948"/>
              <a:gd name="connsiteX2" fmla="*/ 1069145 w 8095957"/>
              <a:gd name="connsiteY2" fmla="*/ 105508 h 196948"/>
              <a:gd name="connsiteX3" fmla="*/ 1645920 w 8095957"/>
              <a:gd name="connsiteY3" fmla="*/ 21102 h 196948"/>
              <a:gd name="connsiteX4" fmla="*/ 2194560 w 8095957"/>
              <a:gd name="connsiteY4" fmla="*/ 189914 h 196948"/>
              <a:gd name="connsiteX5" fmla="*/ 2686929 w 8095957"/>
              <a:gd name="connsiteY5" fmla="*/ 63305 h 196948"/>
              <a:gd name="connsiteX6" fmla="*/ 3094892 w 8095957"/>
              <a:gd name="connsiteY6" fmla="*/ 105508 h 196948"/>
              <a:gd name="connsiteX7" fmla="*/ 3587262 w 8095957"/>
              <a:gd name="connsiteY7" fmla="*/ 175846 h 196948"/>
              <a:gd name="connsiteX8" fmla="*/ 3826412 w 8095957"/>
              <a:gd name="connsiteY8" fmla="*/ 7034 h 196948"/>
              <a:gd name="connsiteX9" fmla="*/ 4445391 w 8095957"/>
              <a:gd name="connsiteY9" fmla="*/ 147711 h 196948"/>
              <a:gd name="connsiteX10" fmla="*/ 4909625 w 8095957"/>
              <a:gd name="connsiteY10" fmla="*/ 49237 h 196948"/>
              <a:gd name="connsiteX11" fmla="*/ 5387926 w 8095957"/>
              <a:gd name="connsiteY11" fmla="*/ 161778 h 196948"/>
              <a:gd name="connsiteX12" fmla="*/ 5894363 w 8095957"/>
              <a:gd name="connsiteY12" fmla="*/ 91440 h 196948"/>
              <a:gd name="connsiteX13" fmla="*/ 6217920 w 8095957"/>
              <a:gd name="connsiteY13" fmla="*/ 133643 h 196948"/>
              <a:gd name="connsiteX14" fmla="*/ 6696222 w 8095957"/>
              <a:gd name="connsiteY14" fmla="*/ 21102 h 196948"/>
              <a:gd name="connsiteX15" fmla="*/ 7258929 w 8095957"/>
              <a:gd name="connsiteY15" fmla="*/ 91440 h 196948"/>
              <a:gd name="connsiteX16" fmla="*/ 7498080 w 8095957"/>
              <a:gd name="connsiteY16" fmla="*/ 7034 h 196948"/>
              <a:gd name="connsiteX17" fmla="*/ 8004517 w 8095957"/>
              <a:gd name="connsiteY17" fmla="*/ 49237 h 196948"/>
              <a:gd name="connsiteX18" fmla="*/ 8046720 w 8095957"/>
              <a:gd name="connsiteY18" fmla="*/ 35169 h 196948"/>
              <a:gd name="connsiteX0" fmla="*/ 0 w 8095957"/>
              <a:gd name="connsiteY0" fmla="*/ 93785 h 199293"/>
              <a:gd name="connsiteX1" fmla="*/ 314855 w 8095957"/>
              <a:gd name="connsiteY1" fmla="*/ 2345 h 199293"/>
              <a:gd name="connsiteX2" fmla="*/ 1069145 w 8095957"/>
              <a:gd name="connsiteY2" fmla="*/ 107853 h 199293"/>
              <a:gd name="connsiteX3" fmla="*/ 1645920 w 8095957"/>
              <a:gd name="connsiteY3" fmla="*/ 23447 h 199293"/>
              <a:gd name="connsiteX4" fmla="*/ 2194560 w 8095957"/>
              <a:gd name="connsiteY4" fmla="*/ 192259 h 199293"/>
              <a:gd name="connsiteX5" fmla="*/ 2686929 w 8095957"/>
              <a:gd name="connsiteY5" fmla="*/ 65650 h 199293"/>
              <a:gd name="connsiteX6" fmla="*/ 3094892 w 8095957"/>
              <a:gd name="connsiteY6" fmla="*/ 107853 h 199293"/>
              <a:gd name="connsiteX7" fmla="*/ 3587262 w 8095957"/>
              <a:gd name="connsiteY7" fmla="*/ 178191 h 199293"/>
              <a:gd name="connsiteX8" fmla="*/ 3826412 w 8095957"/>
              <a:gd name="connsiteY8" fmla="*/ 9379 h 199293"/>
              <a:gd name="connsiteX9" fmla="*/ 4445391 w 8095957"/>
              <a:gd name="connsiteY9" fmla="*/ 150056 h 199293"/>
              <a:gd name="connsiteX10" fmla="*/ 4909625 w 8095957"/>
              <a:gd name="connsiteY10" fmla="*/ 51582 h 199293"/>
              <a:gd name="connsiteX11" fmla="*/ 5387926 w 8095957"/>
              <a:gd name="connsiteY11" fmla="*/ 164123 h 199293"/>
              <a:gd name="connsiteX12" fmla="*/ 5894363 w 8095957"/>
              <a:gd name="connsiteY12" fmla="*/ 93785 h 199293"/>
              <a:gd name="connsiteX13" fmla="*/ 6217920 w 8095957"/>
              <a:gd name="connsiteY13" fmla="*/ 135988 h 199293"/>
              <a:gd name="connsiteX14" fmla="*/ 6696222 w 8095957"/>
              <a:gd name="connsiteY14" fmla="*/ 23447 h 199293"/>
              <a:gd name="connsiteX15" fmla="*/ 7258929 w 8095957"/>
              <a:gd name="connsiteY15" fmla="*/ 93785 h 199293"/>
              <a:gd name="connsiteX16" fmla="*/ 7498080 w 8095957"/>
              <a:gd name="connsiteY16" fmla="*/ 9379 h 199293"/>
              <a:gd name="connsiteX17" fmla="*/ 8004517 w 8095957"/>
              <a:gd name="connsiteY17" fmla="*/ 51582 h 199293"/>
              <a:gd name="connsiteX18" fmla="*/ 8046720 w 8095957"/>
              <a:gd name="connsiteY18" fmla="*/ 37514 h 199293"/>
              <a:gd name="connsiteX0" fmla="*/ 0 w 8095957"/>
              <a:gd name="connsiteY0" fmla="*/ 141415 h 246923"/>
              <a:gd name="connsiteX1" fmla="*/ 314855 w 8095957"/>
              <a:gd name="connsiteY1" fmla="*/ 49975 h 246923"/>
              <a:gd name="connsiteX2" fmla="*/ 1069145 w 8095957"/>
              <a:gd name="connsiteY2" fmla="*/ 155483 h 246923"/>
              <a:gd name="connsiteX3" fmla="*/ 1645920 w 8095957"/>
              <a:gd name="connsiteY3" fmla="*/ 71077 h 246923"/>
              <a:gd name="connsiteX4" fmla="*/ 2194560 w 8095957"/>
              <a:gd name="connsiteY4" fmla="*/ 239889 h 246923"/>
              <a:gd name="connsiteX5" fmla="*/ 2686929 w 8095957"/>
              <a:gd name="connsiteY5" fmla="*/ 113280 h 246923"/>
              <a:gd name="connsiteX6" fmla="*/ 3094892 w 8095957"/>
              <a:gd name="connsiteY6" fmla="*/ 155483 h 246923"/>
              <a:gd name="connsiteX7" fmla="*/ 3587262 w 8095957"/>
              <a:gd name="connsiteY7" fmla="*/ 225821 h 246923"/>
              <a:gd name="connsiteX8" fmla="*/ 3826412 w 8095957"/>
              <a:gd name="connsiteY8" fmla="*/ 57009 h 246923"/>
              <a:gd name="connsiteX9" fmla="*/ 4445391 w 8095957"/>
              <a:gd name="connsiteY9" fmla="*/ 197686 h 246923"/>
              <a:gd name="connsiteX10" fmla="*/ 4909625 w 8095957"/>
              <a:gd name="connsiteY10" fmla="*/ 99212 h 246923"/>
              <a:gd name="connsiteX11" fmla="*/ 5387926 w 8095957"/>
              <a:gd name="connsiteY11" fmla="*/ 211753 h 246923"/>
              <a:gd name="connsiteX12" fmla="*/ 5894363 w 8095957"/>
              <a:gd name="connsiteY12" fmla="*/ 141415 h 246923"/>
              <a:gd name="connsiteX13" fmla="*/ 6217920 w 8095957"/>
              <a:gd name="connsiteY13" fmla="*/ 183618 h 246923"/>
              <a:gd name="connsiteX14" fmla="*/ 6696222 w 8095957"/>
              <a:gd name="connsiteY14" fmla="*/ 71077 h 246923"/>
              <a:gd name="connsiteX15" fmla="*/ 7258929 w 8095957"/>
              <a:gd name="connsiteY15" fmla="*/ 141415 h 246923"/>
              <a:gd name="connsiteX16" fmla="*/ 7498080 w 8095957"/>
              <a:gd name="connsiteY16" fmla="*/ 57009 h 246923"/>
              <a:gd name="connsiteX17" fmla="*/ 8004517 w 8095957"/>
              <a:gd name="connsiteY17" fmla="*/ 99212 h 246923"/>
              <a:gd name="connsiteX18" fmla="*/ 8046720 w 8095957"/>
              <a:gd name="connsiteY18" fmla="*/ 85144 h 246923"/>
              <a:gd name="connsiteX0" fmla="*/ 0 w 8007406"/>
              <a:gd name="connsiteY0" fmla="*/ 141415 h 246923"/>
              <a:gd name="connsiteX1" fmla="*/ 314855 w 8007406"/>
              <a:gd name="connsiteY1" fmla="*/ 49975 h 246923"/>
              <a:gd name="connsiteX2" fmla="*/ 1069145 w 8007406"/>
              <a:gd name="connsiteY2" fmla="*/ 155483 h 246923"/>
              <a:gd name="connsiteX3" fmla="*/ 1645920 w 8007406"/>
              <a:gd name="connsiteY3" fmla="*/ 71077 h 246923"/>
              <a:gd name="connsiteX4" fmla="*/ 2194560 w 8007406"/>
              <a:gd name="connsiteY4" fmla="*/ 239889 h 246923"/>
              <a:gd name="connsiteX5" fmla="*/ 2686929 w 8007406"/>
              <a:gd name="connsiteY5" fmla="*/ 113280 h 246923"/>
              <a:gd name="connsiteX6" fmla="*/ 3094892 w 8007406"/>
              <a:gd name="connsiteY6" fmla="*/ 155483 h 246923"/>
              <a:gd name="connsiteX7" fmla="*/ 3587262 w 8007406"/>
              <a:gd name="connsiteY7" fmla="*/ 225821 h 246923"/>
              <a:gd name="connsiteX8" fmla="*/ 3826412 w 8007406"/>
              <a:gd name="connsiteY8" fmla="*/ 57009 h 246923"/>
              <a:gd name="connsiteX9" fmla="*/ 4445391 w 8007406"/>
              <a:gd name="connsiteY9" fmla="*/ 197686 h 246923"/>
              <a:gd name="connsiteX10" fmla="*/ 4909625 w 8007406"/>
              <a:gd name="connsiteY10" fmla="*/ 99212 h 246923"/>
              <a:gd name="connsiteX11" fmla="*/ 5387926 w 8007406"/>
              <a:gd name="connsiteY11" fmla="*/ 211753 h 246923"/>
              <a:gd name="connsiteX12" fmla="*/ 5894363 w 8007406"/>
              <a:gd name="connsiteY12" fmla="*/ 141415 h 246923"/>
              <a:gd name="connsiteX13" fmla="*/ 6217920 w 8007406"/>
              <a:gd name="connsiteY13" fmla="*/ 183618 h 246923"/>
              <a:gd name="connsiteX14" fmla="*/ 6696222 w 8007406"/>
              <a:gd name="connsiteY14" fmla="*/ 71077 h 246923"/>
              <a:gd name="connsiteX15" fmla="*/ 7258929 w 8007406"/>
              <a:gd name="connsiteY15" fmla="*/ 141415 h 246923"/>
              <a:gd name="connsiteX16" fmla="*/ 7498080 w 8007406"/>
              <a:gd name="connsiteY16" fmla="*/ 57009 h 246923"/>
              <a:gd name="connsiteX17" fmla="*/ 8004517 w 8007406"/>
              <a:gd name="connsiteY17" fmla="*/ 99212 h 246923"/>
              <a:gd name="connsiteX18" fmla="*/ 7515415 w 8007406"/>
              <a:gd name="connsiteY18" fmla="*/ 98769 h 246923"/>
              <a:gd name="connsiteX0" fmla="*/ 0 w 8004517"/>
              <a:gd name="connsiteY0" fmla="*/ 141415 h 246923"/>
              <a:gd name="connsiteX1" fmla="*/ 314855 w 8004517"/>
              <a:gd name="connsiteY1" fmla="*/ 49975 h 246923"/>
              <a:gd name="connsiteX2" fmla="*/ 1069145 w 8004517"/>
              <a:gd name="connsiteY2" fmla="*/ 155483 h 246923"/>
              <a:gd name="connsiteX3" fmla="*/ 1645920 w 8004517"/>
              <a:gd name="connsiteY3" fmla="*/ 71077 h 246923"/>
              <a:gd name="connsiteX4" fmla="*/ 2194560 w 8004517"/>
              <a:gd name="connsiteY4" fmla="*/ 239889 h 246923"/>
              <a:gd name="connsiteX5" fmla="*/ 2686929 w 8004517"/>
              <a:gd name="connsiteY5" fmla="*/ 113280 h 246923"/>
              <a:gd name="connsiteX6" fmla="*/ 3094892 w 8004517"/>
              <a:gd name="connsiteY6" fmla="*/ 155483 h 246923"/>
              <a:gd name="connsiteX7" fmla="*/ 3587262 w 8004517"/>
              <a:gd name="connsiteY7" fmla="*/ 225821 h 246923"/>
              <a:gd name="connsiteX8" fmla="*/ 3826412 w 8004517"/>
              <a:gd name="connsiteY8" fmla="*/ 57009 h 246923"/>
              <a:gd name="connsiteX9" fmla="*/ 4445391 w 8004517"/>
              <a:gd name="connsiteY9" fmla="*/ 197686 h 246923"/>
              <a:gd name="connsiteX10" fmla="*/ 4909625 w 8004517"/>
              <a:gd name="connsiteY10" fmla="*/ 99212 h 246923"/>
              <a:gd name="connsiteX11" fmla="*/ 5387926 w 8004517"/>
              <a:gd name="connsiteY11" fmla="*/ 211753 h 246923"/>
              <a:gd name="connsiteX12" fmla="*/ 5894363 w 8004517"/>
              <a:gd name="connsiteY12" fmla="*/ 141415 h 246923"/>
              <a:gd name="connsiteX13" fmla="*/ 6217920 w 8004517"/>
              <a:gd name="connsiteY13" fmla="*/ 183618 h 246923"/>
              <a:gd name="connsiteX14" fmla="*/ 6696222 w 8004517"/>
              <a:gd name="connsiteY14" fmla="*/ 71077 h 246923"/>
              <a:gd name="connsiteX15" fmla="*/ 7258929 w 8004517"/>
              <a:gd name="connsiteY15" fmla="*/ 141415 h 246923"/>
              <a:gd name="connsiteX16" fmla="*/ 7498080 w 8004517"/>
              <a:gd name="connsiteY16" fmla="*/ 57009 h 246923"/>
              <a:gd name="connsiteX17" fmla="*/ 8004517 w 8004517"/>
              <a:gd name="connsiteY17" fmla="*/ 99212 h 246923"/>
              <a:gd name="connsiteX0" fmla="*/ 0 w 7498080"/>
              <a:gd name="connsiteY0" fmla="*/ 141415 h 246923"/>
              <a:gd name="connsiteX1" fmla="*/ 314855 w 7498080"/>
              <a:gd name="connsiteY1" fmla="*/ 49975 h 246923"/>
              <a:gd name="connsiteX2" fmla="*/ 1069145 w 7498080"/>
              <a:gd name="connsiteY2" fmla="*/ 155483 h 246923"/>
              <a:gd name="connsiteX3" fmla="*/ 1645920 w 7498080"/>
              <a:gd name="connsiteY3" fmla="*/ 71077 h 246923"/>
              <a:gd name="connsiteX4" fmla="*/ 2194560 w 7498080"/>
              <a:gd name="connsiteY4" fmla="*/ 239889 h 246923"/>
              <a:gd name="connsiteX5" fmla="*/ 2686929 w 7498080"/>
              <a:gd name="connsiteY5" fmla="*/ 113280 h 246923"/>
              <a:gd name="connsiteX6" fmla="*/ 3094892 w 7498080"/>
              <a:gd name="connsiteY6" fmla="*/ 155483 h 246923"/>
              <a:gd name="connsiteX7" fmla="*/ 3587262 w 7498080"/>
              <a:gd name="connsiteY7" fmla="*/ 225821 h 246923"/>
              <a:gd name="connsiteX8" fmla="*/ 3826412 w 7498080"/>
              <a:gd name="connsiteY8" fmla="*/ 57009 h 246923"/>
              <a:gd name="connsiteX9" fmla="*/ 4445391 w 7498080"/>
              <a:gd name="connsiteY9" fmla="*/ 197686 h 246923"/>
              <a:gd name="connsiteX10" fmla="*/ 4909625 w 7498080"/>
              <a:gd name="connsiteY10" fmla="*/ 99212 h 246923"/>
              <a:gd name="connsiteX11" fmla="*/ 5387926 w 7498080"/>
              <a:gd name="connsiteY11" fmla="*/ 211753 h 246923"/>
              <a:gd name="connsiteX12" fmla="*/ 5894363 w 7498080"/>
              <a:gd name="connsiteY12" fmla="*/ 141415 h 246923"/>
              <a:gd name="connsiteX13" fmla="*/ 6217920 w 7498080"/>
              <a:gd name="connsiteY13" fmla="*/ 183618 h 246923"/>
              <a:gd name="connsiteX14" fmla="*/ 6696222 w 7498080"/>
              <a:gd name="connsiteY14" fmla="*/ 71077 h 246923"/>
              <a:gd name="connsiteX15" fmla="*/ 7258929 w 7498080"/>
              <a:gd name="connsiteY15" fmla="*/ 141415 h 246923"/>
              <a:gd name="connsiteX16" fmla="*/ 7498080 w 7498080"/>
              <a:gd name="connsiteY16" fmla="*/ 57009 h 246923"/>
              <a:gd name="connsiteX0" fmla="*/ 0 w 7258929"/>
              <a:gd name="connsiteY0" fmla="*/ 141415 h 246923"/>
              <a:gd name="connsiteX1" fmla="*/ 314855 w 7258929"/>
              <a:gd name="connsiteY1" fmla="*/ 49975 h 246923"/>
              <a:gd name="connsiteX2" fmla="*/ 1069145 w 7258929"/>
              <a:gd name="connsiteY2" fmla="*/ 155483 h 246923"/>
              <a:gd name="connsiteX3" fmla="*/ 1645920 w 7258929"/>
              <a:gd name="connsiteY3" fmla="*/ 71077 h 246923"/>
              <a:gd name="connsiteX4" fmla="*/ 2194560 w 7258929"/>
              <a:gd name="connsiteY4" fmla="*/ 239889 h 246923"/>
              <a:gd name="connsiteX5" fmla="*/ 2686929 w 7258929"/>
              <a:gd name="connsiteY5" fmla="*/ 113280 h 246923"/>
              <a:gd name="connsiteX6" fmla="*/ 3094892 w 7258929"/>
              <a:gd name="connsiteY6" fmla="*/ 155483 h 246923"/>
              <a:gd name="connsiteX7" fmla="*/ 3587262 w 7258929"/>
              <a:gd name="connsiteY7" fmla="*/ 225821 h 246923"/>
              <a:gd name="connsiteX8" fmla="*/ 3826412 w 7258929"/>
              <a:gd name="connsiteY8" fmla="*/ 57009 h 246923"/>
              <a:gd name="connsiteX9" fmla="*/ 4445391 w 7258929"/>
              <a:gd name="connsiteY9" fmla="*/ 197686 h 246923"/>
              <a:gd name="connsiteX10" fmla="*/ 4909625 w 7258929"/>
              <a:gd name="connsiteY10" fmla="*/ 99212 h 246923"/>
              <a:gd name="connsiteX11" fmla="*/ 5387926 w 7258929"/>
              <a:gd name="connsiteY11" fmla="*/ 211753 h 246923"/>
              <a:gd name="connsiteX12" fmla="*/ 5894363 w 7258929"/>
              <a:gd name="connsiteY12" fmla="*/ 141415 h 246923"/>
              <a:gd name="connsiteX13" fmla="*/ 6217920 w 7258929"/>
              <a:gd name="connsiteY13" fmla="*/ 183618 h 246923"/>
              <a:gd name="connsiteX14" fmla="*/ 6696222 w 7258929"/>
              <a:gd name="connsiteY14" fmla="*/ 71077 h 246923"/>
              <a:gd name="connsiteX15" fmla="*/ 7258929 w 7258929"/>
              <a:gd name="connsiteY15" fmla="*/ 141415 h 246923"/>
              <a:gd name="connsiteX0" fmla="*/ 0 w 6696222"/>
              <a:gd name="connsiteY0" fmla="*/ 141415 h 246923"/>
              <a:gd name="connsiteX1" fmla="*/ 314855 w 6696222"/>
              <a:gd name="connsiteY1" fmla="*/ 49975 h 246923"/>
              <a:gd name="connsiteX2" fmla="*/ 1069145 w 6696222"/>
              <a:gd name="connsiteY2" fmla="*/ 155483 h 246923"/>
              <a:gd name="connsiteX3" fmla="*/ 1645920 w 6696222"/>
              <a:gd name="connsiteY3" fmla="*/ 71077 h 246923"/>
              <a:gd name="connsiteX4" fmla="*/ 2194560 w 6696222"/>
              <a:gd name="connsiteY4" fmla="*/ 239889 h 246923"/>
              <a:gd name="connsiteX5" fmla="*/ 2686929 w 6696222"/>
              <a:gd name="connsiteY5" fmla="*/ 113280 h 246923"/>
              <a:gd name="connsiteX6" fmla="*/ 3094892 w 6696222"/>
              <a:gd name="connsiteY6" fmla="*/ 155483 h 246923"/>
              <a:gd name="connsiteX7" fmla="*/ 3587262 w 6696222"/>
              <a:gd name="connsiteY7" fmla="*/ 225821 h 246923"/>
              <a:gd name="connsiteX8" fmla="*/ 3826412 w 6696222"/>
              <a:gd name="connsiteY8" fmla="*/ 57009 h 246923"/>
              <a:gd name="connsiteX9" fmla="*/ 4445391 w 6696222"/>
              <a:gd name="connsiteY9" fmla="*/ 197686 h 246923"/>
              <a:gd name="connsiteX10" fmla="*/ 4909625 w 6696222"/>
              <a:gd name="connsiteY10" fmla="*/ 99212 h 246923"/>
              <a:gd name="connsiteX11" fmla="*/ 5387926 w 6696222"/>
              <a:gd name="connsiteY11" fmla="*/ 211753 h 246923"/>
              <a:gd name="connsiteX12" fmla="*/ 5894363 w 6696222"/>
              <a:gd name="connsiteY12" fmla="*/ 141415 h 246923"/>
              <a:gd name="connsiteX13" fmla="*/ 6217920 w 6696222"/>
              <a:gd name="connsiteY13" fmla="*/ 183618 h 246923"/>
              <a:gd name="connsiteX14" fmla="*/ 6696222 w 6696222"/>
              <a:gd name="connsiteY14" fmla="*/ 71077 h 246923"/>
              <a:gd name="connsiteX0" fmla="*/ 0 w 6217920"/>
              <a:gd name="connsiteY0" fmla="*/ 141415 h 246923"/>
              <a:gd name="connsiteX1" fmla="*/ 314855 w 6217920"/>
              <a:gd name="connsiteY1" fmla="*/ 49975 h 246923"/>
              <a:gd name="connsiteX2" fmla="*/ 1069145 w 6217920"/>
              <a:gd name="connsiteY2" fmla="*/ 155483 h 246923"/>
              <a:gd name="connsiteX3" fmla="*/ 1645920 w 6217920"/>
              <a:gd name="connsiteY3" fmla="*/ 71077 h 246923"/>
              <a:gd name="connsiteX4" fmla="*/ 2194560 w 6217920"/>
              <a:gd name="connsiteY4" fmla="*/ 239889 h 246923"/>
              <a:gd name="connsiteX5" fmla="*/ 2686929 w 6217920"/>
              <a:gd name="connsiteY5" fmla="*/ 113280 h 246923"/>
              <a:gd name="connsiteX6" fmla="*/ 3094892 w 6217920"/>
              <a:gd name="connsiteY6" fmla="*/ 155483 h 246923"/>
              <a:gd name="connsiteX7" fmla="*/ 3587262 w 6217920"/>
              <a:gd name="connsiteY7" fmla="*/ 225821 h 246923"/>
              <a:gd name="connsiteX8" fmla="*/ 3826412 w 6217920"/>
              <a:gd name="connsiteY8" fmla="*/ 57009 h 246923"/>
              <a:gd name="connsiteX9" fmla="*/ 4445391 w 6217920"/>
              <a:gd name="connsiteY9" fmla="*/ 197686 h 246923"/>
              <a:gd name="connsiteX10" fmla="*/ 4909625 w 6217920"/>
              <a:gd name="connsiteY10" fmla="*/ 99212 h 246923"/>
              <a:gd name="connsiteX11" fmla="*/ 5387926 w 6217920"/>
              <a:gd name="connsiteY11" fmla="*/ 211753 h 246923"/>
              <a:gd name="connsiteX12" fmla="*/ 5894363 w 6217920"/>
              <a:gd name="connsiteY12" fmla="*/ 141415 h 246923"/>
              <a:gd name="connsiteX13" fmla="*/ 6217920 w 6217920"/>
              <a:gd name="connsiteY13" fmla="*/ 183618 h 246923"/>
              <a:gd name="connsiteX0" fmla="*/ 0 w 5894363"/>
              <a:gd name="connsiteY0" fmla="*/ 141415 h 246923"/>
              <a:gd name="connsiteX1" fmla="*/ 314855 w 5894363"/>
              <a:gd name="connsiteY1" fmla="*/ 49975 h 246923"/>
              <a:gd name="connsiteX2" fmla="*/ 1069145 w 5894363"/>
              <a:gd name="connsiteY2" fmla="*/ 155483 h 246923"/>
              <a:gd name="connsiteX3" fmla="*/ 1645920 w 5894363"/>
              <a:gd name="connsiteY3" fmla="*/ 71077 h 246923"/>
              <a:gd name="connsiteX4" fmla="*/ 2194560 w 5894363"/>
              <a:gd name="connsiteY4" fmla="*/ 239889 h 246923"/>
              <a:gd name="connsiteX5" fmla="*/ 2686929 w 5894363"/>
              <a:gd name="connsiteY5" fmla="*/ 113280 h 246923"/>
              <a:gd name="connsiteX6" fmla="*/ 3094892 w 5894363"/>
              <a:gd name="connsiteY6" fmla="*/ 155483 h 246923"/>
              <a:gd name="connsiteX7" fmla="*/ 3587262 w 5894363"/>
              <a:gd name="connsiteY7" fmla="*/ 225821 h 246923"/>
              <a:gd name="connsiteX8" fmla="*/ 3826412 w 5894363"/>
              <a:gd name="connsiteY8" fmla="*/ 57009 h 246923"/>
              <a:gd name="connsiteX9" fmla="*/ 4445391 w 5894363"/>
              <a:gd name="connsiteY9" fmla="*/ 197686 h 246923"/>
              <a:gd name="connsiteX10" fmla="*/ 4909625 w 5894363"/>
              <a:gd name="connsiteY10" fmla="*/ 99212 h 246923"/>
              <a:gd name="connsiteX11" fmla="*/ 5387926 w 5894363"/>
              <a:gd name="connsiteY11" fmla="*/ 211753 h 246923"/>
              <a:gd name="connsiteX12" fmla="*/ 5894363 w 5894363"/>
              <a:gd name="connsiteY12" fmla="*/ 141415 h 24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94363" h="246923">
                <a:moveTo>
                  <a:pt x="0" y="141415"/>
                </a:moveTo>
                <a:cubicBezTo>
                  <a:pt x="100818" y="119141"/>
                  <a:pt x="136664" y="47630"/>
                  <a:pt x="314855" y="49975"/>
                </a:cubicBezTo>
                <a:cubicBezTo>
                  <a:pt x="613224" y="0"/>
                  <a:pt x="847301" y="151966"/>
                  <a:pt x="1069145" y="155483"/>
                </a:cubicBezTo>
                <a:cubicBezTo>
                  <a:pt x="1290989" y="159000"/>
                  <a:pt x="1458351" y="57009"/>
                  <a:pt x="1645920" y="71077"/>
                </a:cubicBezTo>
                <a:cubicBezTo>
                  <a:pt x="1833489" y="85145"/>
                  <a:pt x="2021058" y="232855"/>
                  <a:pt x="2194560" y="239889"/>
                </a:cubicBezTo>
                <a:cubicBezTo>
                  <a:pt x="2368062" y="246923"/>
                  <a:pt x="2536874" y="127348"/>
                  <a:pt x="2686929" y="113280"/>
                </a:cubicBezTo>
                <a:cubicBezTo>
                  <a:pt x="2836984" y="99212"/>
                  <a:pt x="2944837" y="136726"/>
                  <a:pt x="3094892" y="155483"/>
                </a:cubicBezTo>
                <a:cubicBezTo>
                  <a:pt x="3244948" y="174240"/>
                  <a:pt x="3465342" y="242233"/>
                  <a:pt x="3587262" y="225821"/>
                </a:cubicBezTo>
                <a:cubicBezTo>
                  <a:pt x="3709182" y="209409"/>
                  <a:pt x="3683391" y="61698"/>
                  <a:pt x="3826412" y="57009"/>
                </a:cubicBezTo>
                <a:cubicBezTo>
                  <a:pt x="3969433" y="52320"/>
                  <a:pt x="4264856" y="190652"/>
                  <a:pt x="4445391" y="197686"/>
                </a:cubicBezTo>
                <a:cubicBezTo>
                  <a:pt x="4625926" y="204720"/>
                  <a:pt x="4752536" y="96868"/>
                  <a:pt x="4909625" y="99212"/>
                </a:cubicBezTo>
                <a:cubicBezTo>
                  <a:pt x="5066714" y="101556"/>
                  <a:pt x="5223803" y="204719"/>
                  <a:pt x="5387926" y="211753"/>
                </a:cubicBezTo>
                <a:cubicBezTo>
                  <a:pt x="5552049" y="218787"/>
                  <a:pt x="5756031" y="146104"/>
                  <a:pt x="5894363" y="141415"/>
                </a:cubicBez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7416824" cy="1080120"/>
          </a:xfrm>
        </p:spPr>
        <p:txBody>
          <a:bodyPr>
            <a:noAutofit/>
          </a:bodyPr>
          <a:lstStyle/>
          <a:p>
            <a:pPr lvl="0"/>
            <a:r>
              <a:rPr lang="fr-CA" sz="2800" b="1" dirty="0" smtClean="0">
                <a:solidFill>
                  <a:srgbClr val="C00000"/>
                </a:solidFill>
              </a:rPr>
              <a:t>(2) Les effets sur la vie personnelle et familiale</a:t>
            </a:r>
            <a:endParaRPr lang="fr-CA" sz="28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95936" y="2145630"/>
            <a:ext cx="4932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CA" i="1" dirty="0" smtClean="0"/>
              <a:t>« On dirait qu’il ne faut pas que tu aies du social avec cette compagnie là. Il faut que tu vives 100% pour Wal-Mart » (</a:t>
            </a:r>
            <a:r>
              <a:rPr lang="fr-CA" i="1" dirty="0" err="1" smtClean="0"/>
              <a:t>Horia</a:t>
            </a:r>
            <a:r>
              <a:rPr lang="fr-CA" i="1" dirty="0" smtClean="0"/>
              <a:t>). </a:t>
            </a:r>
            <a:endParaRPr lang="fr-CA" i="1" dirty="0"/>
          </a:p>
        </p:txBody>
      </p:sp>
      <p:sp>
        <p:nvSpPr>
          <p:cNvPr id="6" name="Forme libre 5"/>
          <p:cNvSpPr/>
          <p:nvPr/>
        </p:nvSpPr>
        <p:spPr>
          <a:xfrm>
            <a:off x="2555776" y="1412776"/>
            <a:ext cx="5919653" cy="216024"/>
          </a:xfrm>
          <a:custGeom>
            <a:avLst/>
            <a:gdLst>
              <a:gd name="connsiteX0" fmla="*/ 0 w 8095957"/>
              <a:gd name="connsiteY0" fmla="*/ 91440 h 196948"/>
              <a:gd name="connsiteX1" fmla="*/ 379828 w 8095957"/>
              <a:gd name="connsiteY1" fmla="*/ 49237 h 196948"/>
              <a:gd name="connsiteX2" fmla="*/ 1069145 w 8095957"/>
              <a:gd name="connsiteY2" fmla="*/ 105508 h 196948"/>
              <a:gd name="connsiteX3" fmla="*/ 1645920 w 8095957"/>
              <a:gd name="connsiteY3" fmla="*/ 21102 h 196948"/>
              <a:gd name="connsiteX4" fmla="*/ 2194560 w 8095957"/>
              <a:gd name="connsiteY4" fmla="*/ 189914 h 196948"/>
              <a:gd name="connsiteX5" fmla="*/ 2686929 w 8095957"/>
              <a:gd name="connsiteY5" fmla="*/ 63305 h 196948"/>
              <a:gd name="connsiteX6" fmla="*/ 3094892 w 8095957"/>
              <a:gd name="connsiteY6" fmla="*/ 105508 h 196948"/>
              <a:gd name="connsiteX7" fmla="*/ 3587262 w 8095957"/>
              <a:gd name="connsiteY7" fmla="*/ 175846 h 196948"/>
              <a:gd name="connsiteX8" fmla="*/ 3826412 w 8095957"/>
              <a:gd name="connsiteY8" fmla="*/ 7034 h 196948"/>
              <a:gd name="connsiteX9" fmla="*/ 4445391 w 8095957"/>
              <a:gd name="connsiteY9" fmla="*/ 147711 h 196948"/>
              <a:gd name="connsiteX10" fmla="*/ 4909625 w 8095957"/>
              <a:gd name="connsiteY10" fmla="*/ 49237 h 196948"/>
              <a:gd name="connsiteX11" fmla="*/ 5387926 w 8095957"/>
              <a:gd name="connsiteY11" fmla="*/ 161778 h 196948"/>
              <a:gd name="connsiteX12" fmla="*/ 5894363 w 8095957"/>
              <a:gd name="connsiteY12" fmla="*/ 91440 h 196948"/>
              <a:gd name="connsiteX13" fmla="*/ 6217920 w 8095957"/>
              <a:gd name="connsiteY13" fmla="*/ 133643 h 196948"/>
              <a:gd name="connsiteX14" fmla="*/ 6696222 w 8095957"/>
              <a:gd name="connsiteY14" fmla="*/ 21102 h 196948"/>
              <a:gd name="connsiteX15" fmla="*/ 7258929 w 8095957"/>
              <a:gd name="connsiteY15" fmla="*/ 91440 h 196948"/>
              <a:gd name="connsiteX16" fmla="*/ 7498080 w 8095957"/>
              <a:gd name="connsiteY16" fmla="*/ 7034 h 196948"/>
              <a:gd name="connsiteX17" fmla="*/ 8004517 w 8095957"/>
              <a:gd name="connsiteY17" fmla="*/ 49237 h 196948"/>
              <a:gd name="connsiteX18" fmla="*/ 8046720 w 8095957"/>
              <a:gd name="connsiteY18" fmla="*/ 35169 h 196948"/>
              <a:gd name="connsiteX0" fmla="*/ 0 w 8095957"/>
              <a:gd name="connsiteY0" fmla="*/ 91440 h 196948"/>
              <a:gd name="connsiteX1" fmla="*/ 389674 w 8095957"/>
              <a:gd name="connsiteY1" fmla="*/ 189026 h 196948"/>
              <a:gd name="connsiteX2" fmla="*/ 1069145 w 8095957"/>
              <a:gd name="connsiteY2" fmla="*/ 105508 h 196948"/>
              <a:gd name="connsiteX3" fmla="*/ 1645920 w 8095957"/>
              <a:gd name="connsiteY3" fmla="*/ 21102 h 196948"/>
              <a:gd name="connsiteX4" fmla="*/ 2194560 w 8095957"/>
              <a:gd name="connsiteY4" fmla="*/ 189914 h 196948"/>
              <a:gd name="connsiteX5" fmla="*/ 2686929 w 8095957"/>
              <a:gd name="connsiteY5" fmla="*/ 63305 h 196948"/>
              <a:gd name="connsiteX6" fmla="*/ 3094892 w 8095957"/>
              <a:gd name="connsiteY6" fmla="*/ 105508 h 196948"/>
              <a:gd name="connsiteX7" fmla="*/ 3587262 w 8095957"/>
              <a:gd name="connsiteY7" fmla="*/ 175846 h 196948"/>
              <a:gd name="connsiteX8" fmla="*/ 3826412 w 8095957"/>
              <a:gd name="connsiteY8" fmla="*/ 7034 h 196948"/>
              <a:gd name="connsiteX9" fmla="*/ 4445391 w 8095957"/>
              <a:gd name="connsiteY9" fmla="*/ 147711 h 196948"/>
              <a:gd name="connsiteX10" fmla="*/ 4909625 w 8095957"/>
              <a:gd name="connsiteY10" fmla="*/ 49237 h 196948"/>
              <a:gd name="connsiteX11" fmla="*/ 5387926 w 8095957"/>
              <a:gd name="connsiteY11" fmla="*/ 161778 h 196948"/>
              <a:gd name="connsiteX12" fmla="*/ 5894363 w 8095957"/>
              <a:gd name="connsiteY12" fmla="*/ 91440 h 196948"/>
              <a:gd name="connsiteX13" fmla="*/ 6217920 w 8095957"/>
              <a:gd name="connsiteY13" fmla="*/ 133643 h 196948"/>
              <a:gd name="connsiteX14" fmla="*/ 6696222 w 8095957"/>
              <a:gd name="connsiteY14" fmla="*/ 21102 h 196948"/>
              <a:gd name="connsiteX15" fmla="*/ 7258929 w 8095957"/>
              <a:gd name="connsiteY15" fmla="*/ 91440 h 196948"/>
              <a:gd name="connsiteX16" fmla="*/ 7498080 w 8095957"/>
              <a:gd name="connsiteY16" fmla="*/ 7034 h 196948"/>
              <a:gd name="connsiteX17" fmla="*/ 8004517 w 8095957"/>
              <a:gd name="connsiteY17" fmla="*/ 49237 h 196948"/>
              <a:gd name="connsiteX18" fmla="*/ 8046720 w 8095957"/>
              <a:gd name="connsiteY18" fmla="*/ 35169 h 196948"/>
              <a:gd name="connsiteX0" fmla="*/ 0 w 8095957"/>
              <a:gd name="connsiteY0" fmla="*/ 93785 h 199293"/>
              <a:gd name="connsiteX1" fmla="*/ 314855 w 8095957"/>
              <a:gd name="connsiteY1" fmla="*/ 2345 h 199293"/>
              <a:gd name="connsiteX2" fmla="*/ 1069145 w 8095957"/>
              <a:gd name="connsiteY2" fmla="*/ 107853 h 199293"/>
              <a:gd name="connsiteX3" fmla="*/ 1645920 w 8095957"/>
              <a:gd name="connsiteY3" fmla="*/ 23447 h 199293"/>
              <a:gd name="connsiteX4" fmla="*/ 2194560 w 8095957"/>
              <a:gd name="connsiteY4" fmla="*/ 192259 h 199293"/>
              <a:gd name="connsiteX5" fmla="*/ 2686929 w 8095957"/>
              <a:gd name="connsiteY5" fmla="*/ 65650 h 199293"/>
              <a:gd name="connsiteX6" fmla="*/ 3094892 w 8095957"/>
              <a:gd name="connsiteY6" fmla="*/ 107853 h 199293"/>
              <a:gd name="connsiteX7" fmla="*/ 3587262 w 8095957"/>
              <a:gd name="connsiteY7" fmla="*/ 178191 h 199293"/>
              <a:gd name="connsiteX8" fmla="*/ 3826412 w 8095957"/>
              <a:gd name="connsiteY8" fmla="*/ 9379 h 199293"/>
              <a:gd name="connsiteX9" fmla="*/ 4445391 w 8095957"/>
              <a:gd name="connsiteY9" fmla="*/ 150056 h 199293"/>
              <a:gd name="connsiteX10" fmla="*/ 4909625 w 8095957"/>
              <a:gd name="connsiteY10" fmla="*/ 51582 h 199293"/>
              <a:gd name="connsiteX11" fmla="*/ 5387926 w 8095957"/>
              <a:gd name="connsiteY11" fmla="*/ 164123 h 199293"/>
              <a:gd name="connsiteX12" fmla="*/ 5894363 w 8095957"/>
              <a:gd name="connsiteY12" fmla="*/ 93785 h 199293"/>
              <a:gd name="connsiteX13" fmla="*/ 6217920 w 8095957"/>
              <a:gd name="connsiteY13" fmla="*/ 135988 h 199293"/>
              <a:gd name="connsiteX14" fmla="*/ 6696222 w 8095957"/>
              <a:gd name="connsiteY14" fmla="*/ 23447 h 199293"/>
              <a:gd name="connsiteX15" fmla="*/ 7258929 w 8095957"/>
              <a:gd name="connsiteY15" fmla="*/ 93785 h 199293"/>
              <a:gd name="connsiteX16" fmla="*/ 7498080 w 8095957"/>
              <a:gd name="connsiteY16" fmla="*/ 9379 h 199293"/>
              <a:gd name="connsiteX17" fmla="*/ 8004517 w 8095957"/>
              <a:gd name="connsiteY17" fmla="*/ 51582 h 199293"/>
              <a:gd name="connsiteX18" fmla="*/ 8046720 w 8095957"/>
              <a:gd name="connsiteY18" fmla="*/ 37514 h 199293"/>
              <a:gd name="connsiteX0" fmla="*/ 0 w 8095957"/>
              <a:gd name="connsiteY0" fmla="*/ 141415 h 246923"/>
              <a:gd name="connsiteX1" fmla="*/ 314855 w 8095957"/>
              <a:gd name="connsiteY1" fmla="*/ 49975 h 246923"/>
              <a:gd name="connsiteX2" fmla="*/ 1069145 w 8095957"/>
              <a:gd name="connsiteY2" fmla="*/ 155483 h 246923"/>
              <a:gd name="connsiteX3" fmla="*/ 1645920 w 8095957"/>
              <a:gd name="connsiteY3" fmla="*/ 71077 h 246923"/>
              <a:gd name="connsiteX4" fmla="*/ 2194560 w 8095957"/>
              <a:gd name="connsiteY4" fmla="*/ 239889 h 246923"/>
              <a:gd name="connsiteX5" fmla="*/ 2686929 w 8095957"/>
              <a:gd name="connsiteY5" fmla="*/ 113280 h 246923"/>
              <a:gd name="connsiteX6" fmla="*/ 3094892 w 8095957"/>
              <a:gd name="connsiteY6" fmla="*/ 155483 h 246923"/>
              <a:gd name="connsiteX7" fmla="*/ 3587262 w 8095957"/>
              <a:gd name="connsiteY7" fmla="*/ 225821 h 246923"/>
              <a:gd name="connsiteX8" fmla="*/ 3826412 w 8095957"/>
              <a:gd name="connsiteY8" fmla="*/ 57009 h 246923"/>
              <a:gd name="connsiteX9" fmla="*/ 4445391 w 8095957"/>
              <a:gd name="connsiteY9" fmla="*/ 197686 h 246923"/>
              <a:gd name="connsiteX10" fmla="*/ 4909625 w 8095957"/>
              <a:gd name="connsiteY10" fmla="*/ 99212 h 246923"/>
              <a:gd name="connsiteX11" fmla="*/ 5387926 w 8095957"/>
              <a:gd name="connsiteY11" fmla="*/ 211753 h 246923"/>
              <a:gd name="connsiteX12" fmla="*/ 5894363 w 8095957"/>
              <a:gd name="connsiteY12" fmla="*/ 141415 h 246923"/>
              <a:gd name="connsiteX13" fmla="*/ 6217920 w 8095957"/>
              <a:gd name="connsiteY13" fmla="*/ 183618 h 246923"/>
              <a:gd name="connsiteX14" fmla="*/ 6696222 w 8095957"/>
              <a:gd name="connsiteY14" fmla="*/ 71077 h 246923"/>
              <a:gd name="connsiteX15" fmla="*/ 7258929 w 8095957"/>
              <a:gd name="connsiteY15" fmla="*/ 141415 h 246923"/>
              <a:gd name="connsiteX16" fmla="*/ 7498080 w 8095957"/>
              <a:gd name="connsiteY16" fmla="*/ 57009 h 246923"/>
              <a:gd name="connsiteX17" fmla="*/ 8004517 w 8095957"/>
              <a:gd name="connsiteY17" fmla="*/ 99212 h 246923"/>
              <a:gd name="connsiteX18" fmla="*/ 8046720 w 8095957"/>
              <a:gd name="connsiteY18" fmla="*/ 85144 h 24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095957" h="246923">
                <a:moveTo>
                  <a:pt x="0" y="141415"/>
                </a:moveTo>
                <a:cubicBezTo>
                  <a:pt x="100818" y="119141"/>
                  <a:pt x="136664" y="47630"/>
                  <a:pt x="314855" y="49975"/>
                </a:cubicBezTo>
                <a:cubicBezTo>
                  <a:pt x="613224" y="0"/>
                  <a:pt x="847301" y="151966"/>
                  <a:pt x="1069145" y="155483"/>
                </a:cubicBezTo>
                <a:cubicBezTo>
                  <a:pt x="1290989" y="159000"/>
                  <a:pt x="1458351" y="57009"/>
                  <a:pt x="1645920" y="71077"/>
                </a:cubicBezTo>
                <a:cubicBezTo>
                  <a:pt x="1833489" y="85145"/>
                  <a:pt x="2021058" y="232855"/>
                  <a:pt x="2194560" y="239889"/>
                </a:cubicBezTo>
                <a:cubicBezTo>
                  <a:pt x="2368062" y="246923"/>
                  <a:pt x="2536874" y="127348"/>
                  <a:pt x="2686929" y="113280"/>
                </a:cubicBezTo>
                <a:cubicBezTo>
                  <a:pt x="2836984" y="99212"/>
                  <a:pt x="2944837" y="136726"/>
                  <a:pt x="3094892" y="155483"/>
                </a:cubicBezTo>
                <a:cubicBezTo>
                  <a:pt x="3244948" y="174240"/>
                  <a:pt x="3465342" y="242233"/>
                  <a:pt x="3587262" y="225821"/>
                </a:cubicBezTo>
                <a:cubicBezTo>
                  <a:pt x="3709182" y="209409"/>
                  <a:pt x="3683391" y="61698"/>
                  <a:pt x="3826412" y="57009"/>
                </a:cubicBezTo>
                <a:cubicBezTo>
                  <a:pt x="3969433" y="52320"/>
                  <a:pt x="4264856" y="190652"/>
                  <a:pt x="4445391" y="197686"/>
                </a:cubicBezTo>
                <a:cubicBezTo>
                  <a:pt x="4625926" y="204720"/>
                  <a:pt x="4752536" y="96868"/>
                  <a:pt x="4909625" y="99212"/>
                </a:cubicBezTo>
                <a:cubicBezTo>
                  <a:pt x="5066714" y="101556"/>
                  <a:pt x="5223803" y="204719"/>
                  <a:pt x="5387926" y="211753"/>
                </a:cubicBezTo>
                <a:cubicBezTo>
                  <a:pt x="5552049" y="218787"/>
                  <a:pt x="5756031" y="146104"/>
                  <a:pt x="5894363" y="141415"/>
                </a:cubicBezTo>
                <a:cubicBezTo>
                  <a:pt x="6032695" y="136726"/>
                  <a:pt x="6084277" y="195341"/>
                  <a:pt x="6217920" y="183618"/>
                </a:cubicBezTo>
                <a:cubicBezTo>
                  <a:pt x="6351563" y="171895"/>
                  <a:pt x="6522720" y="78111"/>
                  <a:pt x="6696222" y="71077"/>
                </a:cubicBezTo>
                <a:cubicBezTo>
                  <a:pt x="6869724" y="64043"/>
                  <a:pt x="7125286" y="143760"/>
                  <a:pt x="7258929" y="141415"/>
                </a:cubicBezTo>
                <a:cubicBezTo>
                  <a:pt x="7392572" y="139070"/>
                  <a:pt x="7373815" y="64043"/>
                  <a:pt x="7498080" y="57009"/>
                </a:cubicBezTo>
                <a:cubicBezTo>
                  <a:pt x="7622345" y="49975"/>
                  <a:pt x="7913077" y="94523"/>
                  <a:pt x="8004517" y="99212"/>
                </a:cubicBezTo>
                <a:cubicBezTo>
                  <a:pt x="8095957" y="103901"/>
                  <a:pt x="8071338" y="94522"/>
                  <a:pt x="8046720" y="85144"/>
                </a:cubicBez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611560" y="3717032"/>
            <a:ext cx="7704856" cy="17389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24000">
              <a:spcBef>
                <a:spcPts val="600"/>
              </a:spcBef>
            </a:pPr>
            <a:r>
              <a:rPr lang="fr-CA" sz="2800" dirty="0" smtClean="0"/>
              <a:t>2.1. Les horaires de travail irréguliers</a:t>
            </a:r>
          </a:p>
          <a:p>
            <a:pPr marL="324000">
              <a:spcBef>
                <a:spcPts val="600"/>
              </a:spcBef>
            </a:pPr>
            <a:r>
              <a:rPr lang="fr-CA" sz="2800" dirty="0" smtClean="0"/>
              <a:t>2.2. La précarité financière perpétuelle</a:t>
            </a:r>
          </a:p>
          <a:p>
            <a:pPr marL="324000">
              <a:spcBef>
                <a:spcPts val="600"/>
              </a:spcBef>
            </a:pPr>
            <a:r>
              <a:rPr lang="fr-CA" sz="2800" dirty="0" smtClean="0"/>
              <a:t>2.3. L’épuisement physique et psychologique</a:t>
            </a:r>
          </a:p>
          <a:p>
            <a:pPr marL="324000">
              <a:spcBef>
                <a:spcPts val="600"/>
              </a:spcBef>
            </a:pPr>
            <a:endParaRPr lang="fr-CA" sz="8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2"/>
            <a:ext cx="1859457" cy="24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7056784" cy="1143000"/>
          </a:xfrm>
        </p:spPr>
        <p:txBody>
          <a:bodyPr>
            <a:normAutofit/>
          </a:bodyPr>
          <a:lstStyle/>
          <a:p>
            <a:pPr lvl="0"/>
            <a:r>
              <a:rPr lang="fr-CA" sz="2800" b="1" dirty="0" smtClean="0">
                <a:solidFill>
                  <a:srgbClr val="C00000"/>
                </a:solidFill>
              </a:rPr>
              <a:t>(3) Passer à l’action pour plus de justice</a:t>
            </a:r>
            <a:endParaRPr lang="fr-CA" sz="2800" b="1" dirty="0">
              <a:solidFill>
                <a:srgbClr val="C00000"/>
              </a:solidFill>
            </a:endParaRPr>
          </a:p>
        </p:txBody>
      </p:sp>
      <p:sp>
        <p:nvSpPr>
          <p:cNvPr id="5" name="Forme libre 4"/>
          <p:cNvSpPr/>
          <p:nvPr/>
        </p:nvSpPr>
        <p:spPr>
          <a:xfrm>
            <a:off x="2123728" y="1412776"/>
            <a:ext cx="6351701" cy="216024"/>
          </a:xfrm>
          <a:custGeom>
            <a:avLst/>
            <a:gdLst>
              <a:gd name="connsiteX0" fmla="*/ 0 w 8095957"/>
              <a:gd name="connsiteY0" fmla="*/ 91440 h 196948"/>
              <a:gd name="connsiteX1" fmla="*/ 379828 w 8095957"/>
              <a:gd name="connsiteY1" fmla="*/ 49237 h 196948"/>
              <a:gd name="connsiteX2" fmla="*/ 1069145 w 8095957"/>
              <a:gd name="connsiteY2" fmla="*/ 105508 h 196948"/>
              <a:gd name="connsiteX3" fmla="*/ 1645920 w 8095957"/>
              <a:gd name="connsiteY3" fmla="*/ 21102 h 196948"/>
              <a:gd name="connsiteX4" fmla="*/ 2194560 w 8095957"/>
              <a:gd name="connsiteY4" fmla="*/ 189914 h 196948"/>
              <a:gd name="connsiteX5" fmla="*/ 2686929 w 8095957"/>
              <a:gd name="connsiteY5" fmla="*/ 63305 h 196948"/>
              <a:gd name="connsiteX6" fmla="*/ 3094892 w 8095957"/>
              <a:gd name="connsiteY6" fmla="*/ 105508 h 196948"/>
              <a:gd name="connsiteX7" fmla="*/ 3587262 w 8095957"/>
              <a:gd name="connsiteY7" fmla="*/ 175846 h 196948"/>
              <a:gd name="connsiteX8" fmla="*/ 3826412 w 8095957"/>
              <a:gd name="connsiteY8" fmla="*/ 7034 h 196948"/>
              <a:gd name="connsiteX9" fmla="*/ 4445391 w 8095957"/>
              <a:gd name="connsiteY9" fmla="*/ 147711 h 196948"/>
              <a:gd name="connsiteX10" fmla="*/ 4909625 w 8095957"/>
              <a:gd name="connsiteY10" fmla="*/ 49237 h 196948"/>
              <a:gd name="connsiteX11" fmla="*/ 5387926 w 8095957"/>
              <a:gd name="connsiteY11" fmla="*/ 161778 h 196948"/>
              <a:gd name="connsiteX12" fmla="*/ 5894363 w 8095957"/>
              <a:gd name="connsiteY12" fmla="*/ 91440 h 196948"/>
              <a:gd name="connsiteX13" fmla="*/ 6217920 w 8095957"/>
              <a:gd name="connsiteY13" fmla="*/ 133643 h 196948"/>
              <a:gd name="connsiteX14" fmla="*/ 6696222 w 8095957"/>
              <a:gd name="connsiteY14" fmla="*/ 21102 h 196948"/>
              <a:gd name="connsiteX15" fmla="*/ 7258929 w 8095957"/>
              <a:gd name="connsiteY15" fmla="*/ 91440 h 196948"/>
              <a:gd name="connsiteX16" fmla="*/ 7498080 w 8095957"/>
              <a:gd name="connsiteY16" fmla="*/ 7034 h 196948"/>
              <a:gd name="connsiteX17" fmla="*/ 8004517 w 8095957"/>
              <a:gd name="connsiteY17" fmla="*/ 49237 h 196948"/>
              <a:gd name="connsiteX18" fmla="*/ 8046720 w 8095957"/>
              <a:gd name="connsiteY18" fmla="*/ 35169 h 196948"/>
              <a:gd name="connsiteX0" fmla="*/ 0 w 8095957"/>
              <a:gd name="connsiteY0" fmla="*/ 91440 h 196948"/>
              <a:gd name="connsiteX1" fmla="*/ 389674 w 8095957"/>
              <a:gd name="connsiteY1" fmla="*/ 189026 h 196948"/>
              <a:gd name="connsiteX2" fmla="*/ 1069145 w 8095957"/>
              <a:gd name="connsiteY2" fmla="*/ 105508 h 196948"/>
              <a:gd name="connsiteX3" fmla="*/ 1645920 w 8095957"/>
              <a:gd name="connsiteY3" fmla="*/ 21102 h 196948"/>
              <a:gd name="connsiteX4" fmla="*/ 2194560 w 8095957"/>
              <a:gd name="connsiteY4" fmla="*/ 189914 h 196948"/>
              <a:gd name="connsiteX5" fmla="*/ 2686929 w 8095957"/>
              <a:gd name="connsiteY5" fmla="*/ 63305 h 196948"/>
              <a:gd name="connsiteX6" fmla="*/ 3094892 w 8095957"/>
              <a:gd name="connsiteY6" fmla="*/ 105508 h 196948"/>
              <a:gd name="connsiteX7" fmla="*/ 3587262 w 8095957"/>
              <a:gd name="connsiteY7" fmla="*/ 175846 h 196948"/>
              <a:gd name="connsiteX8" fmla="*/ 3826412 w 8095957"/>
              <a:gd name="connsiteY8" fmla="*/ 7034 h 196948"/>
              <a:gd name="connsiteX9" fmla="*/ 4445391 w 8095957"/>
              <a:gd name="connsiteY9" fmla="*/ 147711 h 196948"/>
              <a:gd name="connsiteX10" fmla="*/ 4909625 w 8095957"/>
              <a:gd name="connsiteY10" fmla="*/ 49237 h 196948"/>
              <a:gd name="connsiteX11" fmla="*/ 5387926 w 8095957"/>
              <a:gd name="connsiteY11" fmla="*/ 161778 h 196948"/>
              <a:gd name="connsiteX12" fmla="*/ 5894363 w 8095957"/>
              <a:gd name="connsiteY12" fmla="*/ 91440 h 196948"/>
              <a:gd name="connsiteX13" fmla="*/ 6217920 w 8095957"/>
              <a:gd name="connsiteY13" fmla="*/ 133643 h 196948"/>
              <a:gd name="connsiteX14" fmla="*/ 6696222 w 8095957"/>
              <a:gd name="connsiteY14" fmla="*/ 21102 h 196948"/>
              <a:gd name="connsiteX15" fmla="*/ 7258929 w 8095957"/>
              <a:gd name="connsiteY15" fmla="*/ 91440 h 196948"/>
              <a:gd name="connsiteX16" fmla="*/ 7498080 w 8095957"/>
              <a:gd name="connsiteY16" fmla="*/ 7034 h 196948"/>
              <a:gd name="connsiteX17" fmla="*/ 8004517 w 8095957"/>
              <a:gd name="connsiteY17" fmla="*/ 49237 h 196948"/>
              <a:gd name="connsiteX18" fmla="*/ 8046720 w 8095957"/>
              <a:gd name="connsiteY18" fmla="*/ 35169 h 196948"/>
              <a:gd name="connsiteX0" fmla="*/ 0 w 8095957"/>
              <a:gd name="connsiteY0" fmla="*/ 93785 h 199293"/>
              <a:gd name="connsiteX1" fmla="*/ 314855 w 8095957"/>
              <a:gd name="connsiteY1" fmla="*/ 2345 h 199293"/>
              <a:gd name="connsiteX2" fmla="*/ 1069145 w 8095957"/>
              <a:gd name="connsiteY2" fmla="*/ 107853 h 199293"/>
              <a:gd name="connsiteX3" fmla="*/ 1645920 w 8095957"/>
              <a:gd name="connsiteY3" fmla="*/ 23447 h 199293"/>
              <a:gd name="connsiteX4" fmla="*/ 2194560 w 8095957"/>
              <a:gd name="connsiteY4" fmla="*/ 192259 h 199293"/>
              <a:gd name="connsiteX5" fmla="*/ 2686929 w 8095957"/>
              <a:gd name="connsiteY5" fmla="*/ 65650 h 199293"/>
              <a:gd name="connsiteX6" fmla="*/ 3094892 w 8095957"/>
              <a:gd name="connsiteY6" fmla="*/ 107853 h 199293"/>
              <a:gd name="connsiteX7" fmla="*/ 3587262 w 8095957"/>
              <a:gd name="connsiteY7" fmla="*/ 178191 h 199293"/>
              <a:gd name="connsiteX8" fmla="*/ 3826412 w 8095957"/>
              <a:gd name="connsiteY8" fmla="*/ 9379 h 199293"/>
              <a:gd name="connsiteX9" fmla="*/ 4445391 w 8095957"/>
              <a:gd name="connsiteY9" fmla="*/ 150056 h 199293"/>
              <a:gd name="connsiteX10" fmla="*/ 4909625 w 8095957"/>
              <a:gd name="connsiteY10" fmla="*/ 51582 h 199293"/>
              <a:gd name="connsiteX11" fmla="*/ 5387926 w 8095957"/>
              <a:gd name="connsiteY11" fmla="*/ 164123 h 199293"/>
              <a:gd name="connsiteX12" fmla="*/ 5894363 w 8095957"/>
              <a:gd name="connsiteY12" fmla="*/ 93785 h 199293"/>
              <a:gd name="connsiteX13" fmla="*/ 6217920 w 8095957"/>
              <a:gd name="connsiteY13" fmla="*/ 135988 h 199293"/>
              <a:gd name="connsiteX14" fmla="*/ 6696222 w 8095957"/>
              <a:gd name="connsiteY14" fmla="*/ 23447 h 199293"/>
              <a:gd name="connsiteX15" fmla="*/ 7258929 w 8095957"/>
              <a:gd name="connsiteY15" fmla="*/ 93785 h 199293"/>
              <a:gd name="connsiteX16" fmla="*/ 7498080 w 8095957"/>
              <a:gd name="connsiteY16" fmla="*/ 9379 h 199293"/>
              <a:gd name="connsiteX17" fmla="*/ 8004517 w 8095957"/>
              <a:gd name="connsiteY17" fmla="*/ 51582 h 199293"/>
              <a:gd name="connsiteX18" fmla="*/ 8046720 w 8095957"/>
              <a:gd name="connsiteY18" fmla="*/ 37514 h 199293"/>
              <a:gd name="connsiteX0" fmla="*/ 0 w 8095957"/>
              <a:gd name="connsiteY0" fmla="*/ 141415 h 246923"/>
              <a:gd name="connsiteX1" fmla="*/ 314855 w 8095957"/>
              <a:gd name="connsiteY1" fmla="*/ 49975 h 246923"/>
              <a:gd name="connsiteX2" fmla="*/ 1069145 w 8095957"/>
              <a:gd name="connsiteY2" fmla="*/ 155483 h 246923"/>
              <a:gd name="connsiteX3" fmla="*/ 1645920 w 8095957"/>
              <a:gd name="connsiteY3" fmla="*/ 71077 h 246923"/>
              <a:gd name="connsiteX4" fmla="*/ 2194560 w 8095957"/>
              <a:gd name="connsiteY4" fmla="*/ 239889 h 246923"/>
              <a:gd name="connsiteX5" fmla="*/ 2686929 w 8095957"/>
              <a:gd name="connsiteY5" fmla="*/ 113280 h 246923"/>
              <a:gd name="connsiteX6" fmla="*/ 3094892 w 8095957"/>
              <a:gd name="connsiteY6" fmla="*/ 155483 h 246923"/>
              <a:gd name="connsiteX7" fmla="*/ 3587262 w 8095957"/>
              <a:gd name="connsiteY7" fmla="*/ 225821 h 246923"/>
              <a:gd name="connsiteX8" fmla="*/ 3826412 w 8095957"/>
              <a:gd name="connsiteY8" fmla="*/ 57009 h 246923"/>
              <a:gd name="connsiteX9" fmla="*/ 4445391 w 8095957"/>
              <a:gd name="connsiteY9" fmla="*/ 197686 h 246923"/>
              <a:gd name="connsiteX10" fmla="*/ 4909625 w 8095957"/>
              <a:gd name="connsiteY10" fmla="*/ 99212 h 246923"/>
              <a:gd name="connsiteX11" fmla="*/ 5387926 w 8095957"/>
              <a:gd name="connsiteY11" fmla="*/ 211753 h 246923"/>
              <a:gd name="connsiteX12" fmla="*/ 5894363 w 8095957"/>
              <a:gd name="connsiteY12" fmla="*/ 141415 h 246923"/>
              <a:gd name="connsiteX13" fmla="*/ 6217920 w 8095957"/>
              <a:gd name="connsiteY13" fmla="*/ 183618 h 246923"/>
              <a:gd name="connsiteX14" fmla="*/ 6696222 w 8095957"/>
              <a:gd name="connsiteY14" fmla="*/ 71077 h 246923"/>
              <a:gd name="connsiteX15" fmla="*/ 7258929 w 8095957"/>
              <a:gd name="connsiteY15" fmla="*/ 141415 h 246923"/>
              <a:gd name="connsiteX16" fmla="*/ 7498080 w 8095957"/>
              <a:gd name="connsiteY16" fmla="*/ 57009 h 246923"/>
              <a:gd name="connsiteX17" fmla="*/ 8004517 w 8095957"/>
              <a:gd name="connsiteY17" fmla="*/ 99212 h 246923"/>
              <a:gd name="connsiteX18" fmla="*/ 8046720 w 8095957"/>
              <a:gd name="connsiteY18" fmla="*/ 85144 h 24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095957" h="246923">
                <a:moveTo>
                  <a:pt x="0" y="141415"/>
                </a:moveTo>
                <a:cubicBezTo>
                  <a:pt x="100818" y="119141"/>
                  <a:pt x="136664" y="47630"/>
                  <a:pt x="314855" y="49975"/>
                </a:cubicBezTo>
                <a:cubicBezTo>
                  <a:pt x="613224" y="0"/>
                  <a:pt x="847301" y="151966"/>
                  <a:pt x="1069145" y="155483"/>
                </a:cubicBezTo>
                <a:cubicBezTo>
                  <a:pt x="1290989" y="159000"/>
                  <a:pt x="1458351" y="57009"/>
                  <a:pt x="1645920" y="71077"/>
                </a:cubicBezTo>
                <a:cubicBezTo>
                  <a:pt x="1833489" y="85145"/>
                  <a:pt x="2021058" y="232855"/>
                  <a:pt x="2194560" y="239889"/>
                </a:cubicBezTo>
                <a:cubicBezTo>
                  <a:pt x="2368062" y="246923"/>
                  <a:pt x="2536874" y="127348"/>
                  <a:pt x="2686929" y="113280"/>
                </a:cubicBezTo>
                <a:cubicBezTo>
                  <a:pt x="2836984" y="99212"/>
                  <a:pt x="2944837" y="136726"/>
                  <a:pt x="3094892" y="155483"/>
                </a:cubicBezTo>
                <a:cubicBezTo>
                  <a:pt x="3244948" y="174240"/>
                  <a:pt x="3465342" y="242233"/>
                  <a:pt x="3587262" y="225821"/>
                </a:cubicBezTo>
                <a:cubicBezTo>
                  <a:pt x="3709182" y="209409"/>
                  <a:pt x="3683391" y="61698"/>
                  <a:pt x="3826412" y="57009"/>
                </a:cubicBezTo>
                <a:cubicBezTo>
                  <a:pt x="3969433" y="52320"/>
                  <a:pt x="4264856" y="190652"/>
                  <a:pt x="4445391" y="197686"/>
                </a:cubicBezTo>
                <a:cubicBezTo>
                  <a:pt x="4625926" y="204720"/>
                  <a:pt x="4752536" y="96868"/>
                  <a:pt x="4909625" y="99212"/>
                </a:cubicBezTo>
                <a:cubicBezTo>
                  <a:pt x="5066714" y="101556"/>
                  <a:pt x="5223803" y="204719"/>
                  <a:pt x="5387926" y="211753"/>
                </a:cubicBezTo>
                <a:cubicBezTo>
                  <a:pt x="5552049" y="218787"/>
                  <a:pt x="5756031" y="146104"/>
                  <a:pt x="5894363" y="141415"/>
                </a:cubicBezTo>
                <a:cubicBezTo>
                  <a:pt x="6032695" y="136726"/>
                  <a:pt x="6084277" y="195341"/>
                  <a:pt x="6217920" y="183618"/>
                </a:cubicBezTo>
                <a:cubicBezTo>
                  <a:pt x="6351563" y="171895"/>
                  <a:pt x="6522720" y="78111"/>
                  <a:pt x="6696222" y="71077"/>
                </a:cubicBezTo>
                <a:cubicBezTo>
                  <a:pt x="6869724" y="64043"/>
                  <a:pt x="7125286" y="143760"/>
                  <a:pt x="7258929" y="141415"/>
                </a:cubicBezTo>
                <a:cubicBezTo>
                  <a:pt x="7392572" y="139070"/>
                  <a:pt x="7373815" y="64043"/>
                  <a:pt x="7498080" y="57009"/>
                </a:cubicBezTo>
                <a:cubicBezTo>
                  <a:pt x="7622345" y="49975"/>
                  <a:pt x="7913077" y="94523"/>
                  <a:pt x="8004517" y="99212"/>
                </a:cubicBezTo>
                <a:cubicBezTo>
                  <a:pt x="8095957" y="103901"/>
                  <a:pt x="8071338" y="94522"/>
                  <a:pt x="8046720" y="85144"/>
                </a:cubicBez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683568" y="3287593"/>
            <a:ext cx="7848872" cy="28777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A" sz="2400" b="1" u="sng" dirty="0" smtClean="0"/>
              <a:t>Les raisons en faveur de la syndicalisation</a:t>
            </a:r>
            <a:r>
              <a:rPr lang="fr-CA" sz="2400" b="1" dirty="0" smtClean="0"/>
              <a:t> :</a:t>
            </a:r>
          </a:p>
          <a:p>
            <a:endParaRPr lang="fr-CA" sz="2400" dirty="0" smtClean="0"/>
          </a:p>
          <a:p>
            <a:pPr>
              <a:buFont typeface="Courier New" pitchFamily="49" charset="0"/>
              <a:buChar char="o"/>
            </a:pPr>
            <a:r>
              <a:rPr lang="fr-CA" sz="2400" dirty="0" smtClean="0"/>
              <a:t>  </a:t>
            </a:r>
            <a:r>
              <a:rPr lang="fr-CA" sz="2400" i="1" dirty="0" smtClean="0"/>
              <a:t>Choix des horaires (*)</a:t>
            </a:r>
          </a:p>
          <a:p>
            <a:pPr>
              <a:buFont typeface="Courier New" pitchFamily="49" charset="0"/>
              <a:buChar char="o"/>
            </a:pPr>
            <a:r>
              <a:rPr lang="fr-CA" sz="2400" dirty="0" smtClean="0"/>
              <a:t>  Obtention d’une échelle salariale juste et publique</a:t>
            </a:r>
          </a:p>
          <a:p>
            <a:pPr>
              <a:buFont typeface="Courier New" pitchFamily="49" charset="0"/>
              <a:buChar char="o"/>
            </a:pPr>
            <a:r>
              <a:rPr lang="fr-CA" sz="2400" dirty="0" smtClean="0"/>
              <a:t>  Reconnaisse et respect de l’ancienneté</a:t>
            </a:r>
          </a:p>
          <a:p>
            <a:pPr>
              <a:buFont typeface="Courier New" pitchFamily="49" charset="0"/>
              <a:buChar char="o"/>
            </a:pPr>
            <a:r>
              <a:rPr lang="fr-CA" sz="2400" dirty="0" smtClean="0"/>
              <a:t>  Liberté de parole</a:t>
            </a:r>
          </a:p>
          <a:p>
            <a:pPr>
              <a:buFont typeface="Courier New" pitchFamily="49" charset="0"/>
              <a:buChar char="o"/>
            </a:pPr>
            <a:r>
              <a:rPr lang="fr-CA" sz="2400" dirty="0" smtClean="0"/>
              <a:t>  Mécanismes de recours</a:t>
            </a:r>
          </a:p>
          <a:p>
            <a:pPr marL="324000">
              <a:spcBef>
                <a:spcPts val="600"/>
              </a:spcBef>
            </a:pPr>
            <a:endParaRPr lang="fr-CA" sz="800" dirty="0"/>
          </a:p>
        </p:txBody>
      </p:sp>
      <p:sp>
        <p:nvSpPr>
          <p:cNvPr id="7" name="ZoneTexte 6"/>
          <p:cNvSpPr txBox="1"/>
          <p:nvPr/>
        </p:nvSpPr>
        <p:spPr>
          <a:xfrm>
            <a:off x="3635896" y="1916832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i="1" dirty="0" smtClean="0"/>
              <a:t>« Nous autres, les pro-syndicats, on n’est pas là pour faire de la merde et chercher le trouble, on est là pour qu’il y ait de la justice » (Hélène).</a:t>
            </a:r>
            <a:endParaRPr lang="fr-CA" i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2"/>
            <a:ext cx="1859457" cy="24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253</Words>
  <Application>Microsoft Office PowerPoint</Application>
  <PresentationFormat>Affichage à l'écran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Enquête sur les conditions de travail et de vie de travailleuses québécoises chez Wal-Mart</vt:lpstr>
      <vt:lpstr>Au sujet de l’échantillon de l’enquête</vt:lpstr>
      <vt:lpstr>La flexibilisation des conditions d’emploi se manifeste par…</vt:lpstr>
      <vt:lpstr>(2) Les effets sur la vie personnelle et familiale</vt:lpstr>
      <vt:lpstr>(3) Passer à l’action pour plus de justice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Femmes flexibles, femmes acrobates! Des exigences de la libéralisation des marchés…</dc:title>
  <dc:creator>Stéphanie Mayer</dc:creator>
  <cp:lastModifiedBy>bordeleau.francois@gmail.com</cp:lastModifiedBy>
  <cp:revision>61</cp:revision>
  <dcterms:created xsi:type="dcterms:W3CDTF">2014-01-26T14:06:59Z</dcterms:created>
  <dcterms:modified xsi:type="dcterms:W3CDTF">2014-05-16T10:40:41Z</dcterms:modified>
</cp:coreProperties>
</file>