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2" r:id="rId6"/>
    <p:sldId id="263" r:id="rId7"/>
    <p:sldId id="264" r:id="rId8"/>
    <p:sldId id="265" r:id="rId9"/>
    <p:sldId id="266" r:id="rId10"/>
    <p:sldId id="268" r:id="rId11"/>
    <p:sldId id="284" r:id="rId12"/>
    <p:sldId id="270" r:id="rId13"/>
    <p:sldId id="282" r:id="rId14"/>
    <p:sldId id="273" r:id="rId15"/>
    <p:sldId id="274" r:id="rId16"/>
    <p:sldId id="275" r:id="rId17"/>
    <p:sldId id="276" r:id="rId18"/>
    <p:sldId id="277" r:id="rId19"/>
    <p:sldId id="281" r:id="rId20"/>
    <p:sldId id="278" r:id="rId21"/>
    <p:sldId id="279" r:id="rId22"/>
    <p:sldId id="280" r:id="rId2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p:scale>
          <a:sx n="65" d="100"/>
          <a:sy n="65" d="100"/>
        </p:scale>
        <p:origin x="-1680"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2362200" y="4038600"/>
            <a:ext cx="6477000" cy="1828800"/>
          </a:xfrm>
        </p:spPr>
        <p:txBody>
          <a:bodyPr anchor="b"/>
          <a:lstStyle>
            <a:lvl1pPr>
              <a:defRPr cap="all" baseline="0"/>
            </a:lvl1pPr>
          </a:lstStyle>
          <a:p>
            <a:r>
              <a:rPr kumimoji="0" lang="fr-FR" smtClean="0"/>
              <a:t>Modifiez le style du titre</a:t>
            </a:r>
            <a:endParaRPr kumimoji="0" lang="en-US"/>
          </a:p>
        </p:txBody>
      </p:sp>
      <p:sp>
        <p:nvSpPr>
          <p:cNvPr id="9" name="Sous-titr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ADE9F24-7345-4DEA-9DB8-D03EA82CEAF1}" type="datetimeFigureOut">
              <a:rPr lang="fr-CA" smtClean="0"/>
              <a:pPr/>
              <a:t>2014-05-16</a:t>
            </a:fld>
            <a:endParaRPr lang="fr-CA"/>
          </a:p>
        </p:txBody>
      </p:sp>
      <p:sp>
        <p:nvSpPr>
          <p:cNvPr id="17" name="Espace réservé du pied de page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fr-CA"/>
          </a:p>
        </p:txBody>
      </p:sp>
      <p:sp>
        <p:nvSpPr>
          <p:cNvPr id="29" name="Espace réservé du numéro de diapositive 28"/>
          <p:cNvSpPr>
            <a:spLocks noGrp="1"/>
          </p:cNvSpPr>
          <p:nvPr>
            <p:ph type="sldNum" sz="quarter" idx="12"/>
          </p:nvPr>
        </p:nvSpPr>
        <p:spPr>
          <a:xfrm>
            <a:off x="8001000" y="228600"/>
            <a:ext cx="838200" cy="381000"/>
          </a:xfrm>
        </p:spPr>
        <p:txBody>
          <a:bodyPr/>
          <a:lstStyle>
            <a:lvl1pPr>
              <a:defRPr>
                <a:solidFill>
                  <a:schemeClr val="tx2"/>
                </a:solidFill>
              </a:defRPr>
            </a:lvl1pPr>
          </a:lstStyle>
          <a:p>
            <a:fld id="{FF16D188-436C-4F90-91EA-770346FA5B9A}" type="slidenum">
              <a:rPr lang="fr-CA" smtClean="0"/>
              <a:pPr/>
              <a:t>‹N°›</a:t>
            </a:fld>
            <a:endParaRPr lang="fr-C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3ADE9F24-7345-4DEA-9DB8-D03EA82CEAF1}" type="datetimeFigureOut">
              <a:rPr lang="fr-CA" smtClean="0"/>
              <a:pPr/>
              <a:t>2014-05-16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FF16D188-436C-4F90-91EA-770346FA5B9A}"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1"/>
      </p:bgRef>
    </p:bg>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53200" y="609600"/>
            <a:ext cx="2057400" cy="5516563"/>
          </a:xfrm>
        </p:spPr>
        <p:txBody>
          <a:bodyPr vert="eaVer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609600"/>
            <a:ext cx="5562600" cy="5516564"/>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a:xfrm>
            <a:off x="6553200" y="6248402"/>
            <a:ext cx="2209800" cy="365125"/>
          </a:xfrm>
        </p:spPr>
        <p:txBody>
          <a:bodyPr/>
          <a:lstStyle/>
          <a:p>
            <a:fld id="{3ADE9F24-7345-4DEA-9DB8-D03EA82CEAF1}" type="datetimeFigureOut">
              <a:rPr lang="fr-CA" smtClean="0"/>
              <a:pPr/>
              <a:t>2014-05-16</a:t>
            </a:fld>
            <a:endParaRPr lang="fr-CA"/>
          </a:p>
        </p:txBody>
      </p:sp>
      <p:sp>
        <p:nvSpPr>
          <p:cNvPr id="5" name="Espace réservé du pied de page 4"/>
          <p:cNvSpPr>
            <a:spLocks noGrp="1"/>
          </p:cNvSpPr>
          <p:nvPr>
            <p:ph type="ftr" sz="quarter" idx="11"/>
          </p:nvPr>
        </p:nvSpPr>
        <p:spPr>
          <a:xfrm>
            <a:off x="457201" y="6248207"/>
            <a:ext cx="5573483" cy="365125"/>
          </a:xfrm>
        </p:spPr>
        <p:txBody>
          <a:bodyPr/>
          <a:lstStyle/>
          <a:p>
            <a:endParaRPr lang="fr-CA"/>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rot="5400000">
            <a:off x="5989638" y="144462"/>
            <a:ext cx="533400" cy="244476"/>
          </a:xfrm>
        </p:spPr>
        <p:txBody>
          <a:bodyPr/>
          <a:lstStyle/>
          <a:p>
            <a:fld id="{FF16D188-436C-4F90-91EA-770346FA5B9A}" type="slidenum">
              <a:rPr lang="fr-CA" smtClean="0"/>
              <a:pPr/>
              <a:t>‹N°›</a:t>
            </a:fld>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12648" y="228600"/>
            <a:ext cx="8153400" cy="990600"/>
          </a:xfrm>
        </p:spPr>
        <p:txBody>
          <a:body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3ADE9F24-7345-4DEA-9DB8-D03EA82CEAF1}" type="datetimeFigureOut">
              <a:rPr lang="fr-CA" smtClean="0"/>
              <a:pPr/>
              <a:t>2014-05-16</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lvl1pPr>
              <a:defRPr>
                <a:solidFill>
                  <a:srgbClr val="FFFFFF"/>
                </a:solidFill>
              </a:defRPr>
            </a:lvl1pPr>
          </a:lstStyle>
          <a:p>
            <a:fld id="{FF16D188-436C-4F90-91EA-770346FA5B9A}" type="slidenum">
              <a:rPr lang="fr-CA" smtClean="0"/>
              <a:pPr/>
              <a:t>‹N°›</a:t>
            </a:fld>
            <a:endParaRPr lang="fr-CA"/>
          </a:p>
        </p:txBody>
      </p:sp>
      <p:sp>
        <p:nvSpPr>
          <p:cNvPr id="8" name="Espace réservé du contenu 7"/>
          <p:cNvSpPr>
            <a:spLocks noGrp="1"/>
          </p:cNvSpPr>
          <p:nvPr>
            <p:ph sz="quarter" idx="1"/>
          </p:nvPr>
        </p:nvSpPr>
        <p:spPr>
          <a:xfrm>
            <a:off x="612648" y="1600200"/>
            <a:ext cx="8153400" cy="44958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fr-FR" smtClean="0"/>
              <a:t>Modifiez le style du titre</a:t>
            </a:r>
            <a:endParaRPr kumimoji="0" lang="en-US"/>
          </a:p>
        </p:txBody>
      </p:sp>
      <p:sp>
        <p:nvSpPr>
          <p:cNvPr id="12" name="Espace réservé de la date 11"/>
          <p:cNvSpPr>
            <a:spLocks noGrp="1"/>
          </p:cNvSpPr>
          <p:nvPr>
            <p:ph type="dt" sz="half" idx="10"/>
          </p:nvPr>
        </p:nvSpPr>
        <p:spPr/>
        <p:txBody>
          <a:bodyPr/>
          <a:lstStyle/>
          <a:p>
            <a:fld id="{3ADE9F24-7345-4DEA-9DB8-D03EA82CEAF1}" type="datetimeFigureOut">
              <a:rPr lang="fr-CA" smtClean="0"/>
              <a:pPr/>
              <a:t>2014-05-16</a:t>
            </a:fld>
            <a:endParaRPr lang="fr-CA"/>
          </a:p>
        </p:txBody>
      </p:sp>
      <p:sp>
        <p:nvSpPr>
          <p:cNvPr id="13" name="Espace réservé du numéro de diapositive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FF16D188-436C-4F90-91EA-770346FA5B9A}" type="slidenum">
              <a:rPr lang="fr-CA" smtClean="0"/>
              <a:pPr/>
              <a:t>‹N°›</a:t>
            </a:fld>
            <a:endParaRPr lang="fr-CA"/>
          </a:p>
        </p:txBody>
      </p:sp>
      <p:sp>
        <p:nvSpPr>
          <p:cNvPr id="14" name="Espace réservé du pied de page 13"/>
          <p:cNvSpPr>
            <a:spLocks noGrp="1"/>
          </p:cNvSpPr>
          <p:nvPr>
            <p:ph type="ftr" sz="quarter" idx="12"/>
          </p:nvPr>
        </p:nvSpPr>
        <p:spPr/>
        <p:txBody>
          <a:bodyPr/>
          <a:lstStyle/>
          <a:p>
            <a:endParaRPr lang="fr-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9" name="Espace réservé du contenu 8"/>
          <p:cNvSpPr>
            <a:spLocks noGrp="1"/>
          </p:cNvSpPr>
          <p:nvPr>
            <p:ph sz="quarter" idx="1"/>
          </p:nvPr>
        </p:nvSpPr>
        <p:spPr>
          <a:xfrm>
            <a:off x="609600"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4844901" y="1589567"/>
            <a:ext cx="388620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8" name="Espace réservé de la date 7"/>
          <p:cNvSpPr>
            <a:spLocks noGrp="1"/>
          </p:cNvSpPr>
          <p:nvPr>
            <p:ph type="dt" sz="half" idx="15"/>
          </p:nvPr>
        </p:nvSpPr>
        <p:spPr/>
        <p:txBody>
          <a:bodyPr rtlCol="0"/>
          <a:lstStyle/>
          <a:p>
            <a:fld id="{3ADE9F24-7345-4DEA-9DB8-D03EA82CEAF1}" type="datetimeFigureOut">
              <a:rPr lang="fr-CA" smtClean="0"/>
              <a:pPr/>
              <a:t>2014-05-16</a:t>
            </a:fld>
            <a:endParaRPr lang="fr-CA"/>
          </a:p>
        </p:txBody>
      </p:sp>
      <p:sp>
        <p:nvSpPr>
          <p:cNvPr id="10" name="Espace réservé du numéro de diapositive 9"/>
          <p:cNvSpPr>
            <a:spLocks noGrp="1"/>
          </p:cNvSpPr>
          <p:nvPr>
            <p:ph type="sldNum" sz="quarter" idx="16"/>
          </p:nvPr>
        </p:nvSpPr>
        <p:spPr/>
        <p:txBody>
          <a:bodyPr rtlCol="0"/>
          <a:lstStyle/>
          <a:p>
            <a:fld id="{FF16D188-436C-4F90-91EA-770346FA5B9A}" type="slidenum">
              <a:rPr lang="fr-CA" smtClean="0"/>
              <a:pPr/>
              <a:t>‹N°›</a:t>
            </a:fld>
            <a:endParaRPr lang="fr-CA"/>
          </a:p>
        </p:txBody>
      </p:sp>
      <p:sp>
        <p:nvSpPr>
          <p:cNvPr id="12" name="Espace réservé du pied de page 11"/>
          <p:cNvSpPr>
            <a:spLocks noGrp="1"/>
          </p:cNvSpPr>
          <p:nvPr>
            <p:ph type="ftr" sz="quarter" idx="17"/>
          </p:nvPr>
        </p:nvSpPr>
        <p:spPr/>
        <p:txBody>
          <a:bodyPr rtlCol="0"/>
          <a:lstStyle/>
          <a:p>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33400" y="273050"/>
            <a:ext cx="8153400" cy="869950"/>
          </a:xfrm>
        </p:spPr>
        <p:txBody>
          <a:bodyPr anchor="ctr"/>
          <a:lstStyle>
            <a:lvl1pPr>
              <a:defRPr/>
            </a:lvl1pPr>
          </a:lstStyle>
          <a:p>
            <a:r>
              <a:rPr kumimoji="0" lang="fr-FR" smtClean="0"/>
              <a:t>Modifiez le style du titre</a:t>
            </a:r>
            <a:endParaRPr kumimoji="0" lang="en-US"/>
          </a:p>
        </p:txBody>
      </p:sp>
      <p:sp>
        <p:nvSpPr>
          <p:cNvPr id="11" name="Espace réservé du contenu 10"/>
          <p:cNvSpPr>
            <a:spLocks noGrp="1"/>
          </p:cNvSpPr>
          <p:nvPr>
            <p:ph sz="quarter" idx="2"/>
          </p:nvPr>
        </p:nvSpPr>
        <p:spPr>
          <a:xfrm>
            <a:off x="609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quarter" idx="4"/>
          </p:nvPr>
        </p:nvSpPr>
        <p:spPr>
          <a:xfrm>
            <a:off x="4800600" y="2438400"/>
            <a:ext cx="3886200" cy="35814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space réservé de la date 9"/>
          <p:cNvSpPr>
            <a:spLocks noGrp="1"/>
          </p:cNvSpPr>
          <p:nvPr>
            <p:ph type="dt" sz="half" idx="15"/>
          </p:nvPr>
        </p:nvSpPr>
        <p:spPr/>
        <p:txBody>
          <a:bodyPr rtlCol="0"/>
          <a:lstStyle/>
          <a:p>
            <a:fld id="{3ADE9F24-7345-4DEA-9DB8-D03EA82CEAF1}" type="datetimeFigureOut">
              <a:rPr lang="fr-CA" smtClean="0"/>
              <a:pPr/>
              <a:t>2014-05-16</a:t>
            </a:fld>
            <a:endParaRPr lang="fr-CA"/>
          </a:p>
        </p:txBody>
      </p:sp>
      <p:sp>
        <p:nvSpPr>
          <p:cNvPr id="12" name="Espace réservé du numéro de diapositive 11"/>
          <p:cNvSpPr>
            <a:spLocks noGrp="1"/>
          </p:cNvSpPr>
          <p:nvPr>
            <p:ph type="sldNum" sz="quarter" idx="16"/>
          </p:nvPr>
        </p:nvSpPr>
        <p:spPr/>
        <p:txBody>
          <a:bodyPr rtlCol="0"/>
          <a:lstStyle/>
          <a:p>
            <a:fld id="{FF16D188-436C-4F90-91EA-770346FA5B9A}" type="slidenum">
              <a:rPr lang="fr-CA" smtClean="0"/>
              <a:pPr/>
              <a:t>‹N°›</a:t>
            </a:fld>
            <a:endParaRPr lang="fr-CA"/>
          </a:p>
        </p:txBody>
      </p:sp>
      <p:sp>
        <p:nvSpPr>
          <p:cNvPr id="14" name="Espace réservé du pied de page 13"/>
          <p:cNvSpPr>
            <a:spLocks noGrp="1"/>
          </p:cNvSpPr>
          <p:nvPr>
            <p:ph type="ftr" sz="quarter" idx="17"/>
          </p:nvPr>
        </p:nvSpPr>
        <p:spPr/>
        <p:txBody>
          <a:bodyPr rtlCol="0"/>
          <a:lstStyle/>
          <a:p>
            <a:endParaRPr lang="fr-CA"/>
          </a:p>
        </p:txBody>
      </p:sp>
      <p:sp>
        <p:nvSpPr>
          <p:cNvPr id="16" name="Espace réservé du texte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
        <p:nvSpPr>
          <p:cNvPr id="15" name="Espace réservé du texte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fr-FR" smtClean="0"/>
              <a:t>Modifiez les styles du texte du masque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3ADE9F24-7345-4DEA-9DB8-D03EA82CEAF1}" type="datetimeFigureOut">
              <a:rPr lang="fr-CA" smtClean="0"/>
              <a:pPr/>
              <a:t>2014-05-16</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lvl1pPr>
              <a:defRPr>
                <a:solidFill>
                  <a:srgbClr val="FFFFFF"/>
                </a:solidFill>
              </a:defRPr>
            </a:lvl1pPr>
          </a:lstStyle>
          <a:p>
            <a:fld id="{FF16D188-436C-4F90-91EA-770346FA5B9A}"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ADE9F24-7345-4DEA-9DB8-D03EA82CEAF1}" type="datetimeFigureOut">
              <a:rPr lang="fr-CA" smtClean="0"/>
              <a:pPr/>
              <a:t>2014-05-16</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a:xfrm>
            <a:off x="0" y="6248400"/>
            <a:ext cx="533400" cy="381000"/>
          </a:xfrm>
        </p:spPr>
        <p:txBody>
          <a:bodyPr/>
          <a:lstStyle>
            <a:lvl1pPr>
              <a:defRPr>
                <a:solidFill>
                  <a:schemeClr val="tx2"/>
                </a:solidFill>
              </a:defRPr>
            </a:lvl1pPr>
          </a:lstStyle>
          <a:p>
            <a:fld id="{FF16D188-436C-4F90-91EA-770346FA5B9A}"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0" y="273050"/>
            <a:ext cx="8077200" cy="869950"/>
          </a:xfrm>
        </p:spPr>
        <p:txBody>
          <a:bodyPr anchor="ctr"/>
          <a:lstStyle>
            <a:lvl1pPr algn="l">
              <a:buNone/>
              <a:defRPr sz="4400" b="0"/>
            </a:lvl1pPr>
          </a:lstStyle>
          <a:p>
            <a:r>
              <a:rPr kumimoji="0" lang="fr-FR" smtClean="0"/>
              <a:t>Modifiez le style du titre</a:t>
            </a:r>
            <a:endParaRPr kumimoji="0" lang="en-US"/>
          </a:p>
        </p:txBody>
      </p:sp>
      <p:sp>
        <p:nvSpPr>
          <p:cNvPr id="5" name="Espace réservé de la date 4"/>
          <p:cNvSpPr>
            <a:spLocks noGrp="1"/>
          </p:cNvSpPr>
          <p:nvPr>
            <p:ph type="dt" sz="half" idx="10"/>
          </p:nvPr>
        </p:nvSpPr>
        <p:spPr/>
        <p:txBody>
          <a:bodyPr/>
          <a:lstStyle/>
          <a:p>
            <a:fld id="{3ADE9F24-7345-4DEA-9DB8-D03EA82CEAF1}" type="datetimeFigureOut">
              <a:rPr lang="fr-CA" smtClean="0"/>
              <a:pPr/>
              <a:t>2014-05-16</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lvl1pPr>
              <a:defRPr>
                <a:solidFill>
                  <a:srgbClr val="FFFFFF"/>
                </a:solidFill>
              </a:defRPr>
            </a:lvl1pPr>
          </a:lstStyle>
          <a:p>
            <a:fld id="{FF16D188-436C-4F90-91EA-770346FA5B9A}" type="slidenum">
              <a:rPr lang="fr-CA" smtClean="0"/>
              <a:pPr/>
              <a:t>‹N°›</a:t>
            </a:fld>
            <a:endParaRPr lang="fr-CA"/>
          </a:p>
        </p:txBody>
      </p:sp>
      <p:sp>
        <p:nvSpPr>
          <p:cNvPr id="3" name="Espace réservé du texte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9" name="Espace réservé du contenu 8"/>
          <p:cNvSpPr>
            <a:spLocks noGrp="1"/>
          </p:cNvSpPr>
          <p:nvPr>
            <p:ph sz="quarter" idx="1"/>
          </p:nvPr>
        </p:nvSpPr>
        <p:spPr>
          <a:xfrm>
            <a:off x="2362200" y="1752600"/>
            <a:ext cx="6400800" cy="44196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bg>
      <p:bgRef idx="1003">
        <a:schemeClr val="bg2"/>
      </p:bgRef>
    </p:bg>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Modifiez les styles du texte du masque</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fr-FR" smtClean="0"/>
              <a:t>Modifiez le style du titre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ce réservé de la date 11"/>
          <p:cNvSpPr>
            <a:spLocks noGrp="1"/>
          </p:cNvSpPr>
          <p:nvPr>
            <p:ph type="dt" sz="half" idx="10"/>
          </p:nvPr>
        </p:nvSpPr>
        <p:spPr>
          <a:xfrm>
            <a:off x="6248400" y="6248400"/>
            <a:ext cx="2667000" cy="365125"/>
          </a:xfrm>
        </p:spPr>
        <p:txBody>
          <a:bodyPr rtlCol="0"/>
          <a:lstStyle/>
          <a:p>
            <a:fld id="{3ADE9F24-7345-4DEA-9DB8-D03EA82CEAF1}" type="datetimeFigureOut">
              <a:rPr lang="fr-CA" smtClean="0"/>
              <a:pPr/>
              <a:t>2014-05-16</a:t>
            </a:fld>
            <a:endParaRPr lang="fr-CA"/>
          </a:p>
        </p:txBody>
      </p:sp>
      <p:sp>
        <p:nvSpPr>
          <p:cNvPr id="13" name="Espace réservé du numéro de diapositive 12"/>
          <p:cNvSpPr>
            <a:spLocks noGrp="1"/>
          </p:cNvSpPr>
          <p:nvPr>
            <p:ph type="sldNum" sz="quarter" idx="11"/>
          </p:nvPr>
        </p:nvSpPr>
        <p:spPr>
          <a:xfrm>
            <a:off x="0" y="4667249"/>
            <a:ext cx="1447800" cy="663578"/>
          </a:xfrm>
        </p:spPr>
        <p:txBody>
          <a:bodyPr rtlCol="0"/>
          <a:lstStyle>
            <a:lvl1pPr>
              <a:defRPr sz="2800"/>
            </a:lvl1pPr>
          </a:lstStyle>
          <a:p>
            <a:fld id="{FF16D188-436C-4F90-91EA-770346FA5B9A}" type="slidenum">
              <a:rPr lang="fr-CA" smtClean="0"/>
              <a:pPr/>
              <a:t>‹N°›</a:t>
            </a:fld>
            <a:endParaRPr lang="fr-CA"/>
          </a:p>
        </p:txBody>
      </p:sp>
      <p:sp>
        <p:nvSpPr>
          <p:cNvPr id="14" name="Espace réservé du pied de page 13"/>
          <p:cNvSpPr>
            <a:spLocks noGrp="1"/>
          </p:cNvSpPr>
          <p:nvPr>
            <p:ph type="ftr" sz="quarter" idx="12"/>
          </p:nvPr>
        </p:nvSpPr>
        <p:spPr>
          <a:xfrm>
            <a:off x="1600200" y="6248206"/>
            <a:ext cx="4572000" cy="365125"/>
          </a:xfrm>
        </p:spPr>
        <p:txBody>
          <a:bodyPr rtlCol="0"/>
          <a:lstStyle/>
          <a:p>
            <a:endParaRPr lang="fr-CA"/>
          </a:p>
        </p:txBody>
      </p:sp>
      <p:sp>
        <p:nvSpPr>
          <p:cNvPr id="3" name="Espace réservé pour une imag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fr-FR" smtClean="0"/>
              <a:t>Cliquez sur l'icône pour ajouter une image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609600" y="228600"/>
            <a:ext cx="8153400" cy="990600"/>
          </a:xfrm>
          <a:prstGeom prst="rect">
            <a:avLst/>
          </a:prstGeom>
        </p:spPr>
        <p:txBody>
          <a:bodyPr vert="horz" anchor="ctr">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ADE9F24-7345-4DEA-9DB8-D03EA82CEAF1}" type="datetimeFigureOut">
              <a:rPr lang="fr-CA" smtClean="0"/>
              <a:pPr/>
              <a:t>2014-05-16</a:t>
            </a:fld>
            <a:endParaRPr lang="fr-CA"/>
          </a:p>
        </p:txBody>
      </p:sp>
      <p:sp>
        <p:nvSpPr>
          <p:cNvPr id="3" name="Espace réservé du pied de page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fr-CA"/>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FF16D188-436C-4F90-91EA-770346FA5B9A}"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google.ca/url?sa=i&amp;rct=j&amp;q=&amp;esrc=s&amp;frm=1&amp;source=images&amp;cd=&amp;cad=rja&amp;uact=8&amp;docid=Mlhzxf41P-OBSM&amp;tbnid=GjlaaAN3ddw3-M:&amp;ved=0CAUQjRw&amp;url=http://www.webmarketing-elecinfo.com/blog/la-communication-dans-votre-strategie-marketing-est-un-art/&amp;ei=VnlyU-jGD4a3yATDkYGICw&amp;bvm=bv.66330100,d.aWw&amp;psig=AFQjCNEaMnVs2e2UB3pDY3mFLfNb9iWgkA&amp;ust=1400097368092875"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060848"/>
            <a:ext cx="8443664" cy="3806552"/>
          </a:xfrm>
        </p:spPr>
        <p:txBody>
          <a:bodyPr>
            <a:normAutofit/>
          </a:bodyPr>
          <a:lstStyle/>
          <a:p>
            <a:r>
              <a:rPr lang="fr-CA" dirty="0" smtClean="0"/>
              <a:t>Conciliation famille-travail pour les travailleuses pauvres : Quelles réalités?</a:t>
            </a:r>
            <a:br>
              <a:rPr lang="fr-CA" dirty="0" smtClean="0"/>
            </a:br>
            <a:r>
              <a:rPr lang="fr-CA" dirty="0" smtClean="0"/>
              <a:t/>
            </a:r>
            <a:br>
              <a:rPr lang="fr-CA" dirty="0" smtClean="0"/>
            </a:br>
            <a:r>
              <a:rPr lang="fr-CA" sz="2800" dirty="0" smtClean="0"/>
              <a:t>Colloque du GIREPS – ACFAS 2014</a:t>
            </a:r>
            <a:endParaRPr lang="fr-CA" dirty="0"/>
          </a:p>
        </p:txBody>
      </p:sp>
      <p:sp>
        <p:nvSpPr>
          <p:cNvPr id="3" name="Sous-titre 2"/>
          <p:cNvSpPr>
            <a:spLocks noGrp="1"/>
          </p:cNvSpPr>
          <p:nvPr>
            <p:ph type="subTitle" idx="1"/>
          </p:nvPr>
        </p:nvSpPr>
        <p:spPr/>
        <p:txBody>
          <a:bodyPr>
            <a:normAutofit fontScale="77500" lnSpcReduction="20000"/>
          </a:bodyPr>
          <a:lstStyle/>
          <a:p>
            <a:r>
              <a:rPr lang="fr-CA" dirty="0" smtClean="0"/>
              <a:t>Karine Daigle, Centre D’Main de femmes</a:t>
            </a:r>
          </a:p>
          <a:p>
            <a:r>
              <a:rPr lang="fr-CA" dirty="0" smtClean="0"/>
              <a:t>Annabelle </a:t>
            </a:r>
            <a:r>
              <a:rPr lang="fr-CA" dirty="0" err="1" smtClean="0"/>
              <a:t>Seery</a:t>
            </a:r>
            <a:r>
              <a:rPr lang="fr-CA" dirty="0" smtClean="0"/>
              <a:t>, Université de Montréal</a:t>
            </a:r>
            <a:endParaRPr lang="fr-CA" dirty="0"/>
          </a:p>
        </p:txBody>
      </p:sp>
    </p:spTree>
    <p:extLst>
      <p:ext uri="{BB962C8B-B14F-4D97-AF65-F5344CB8AC3E}">
        <p14:creationId xmlns:p14="http://schemas.microsoft.com/office/powerpoint/2010/main" val="25597913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CTF présentement</a:t>
            </a:r>
            <a:endParaRPr lang="fr-CA" dirty="0"/>
          </a:p>
        </p:txBody>
      </p:sp>
      <p:pic>
        <p:nvPicPr>
          <p:cNvPr id="6" name="Espace réservé du contenu 5" descr="C:\Users\Karine Daigle\Documents\Conciliation travail-famille20juin\Conférence Teach-In\50-50.JPG"/>
          <p:cNvPicPr>
            <a:picLocks noGrp="1"/>
          </p:cNvPicPr>
          <p:nvPr>
            <p:ph sz="quarter" idx="1"/>
          </p:nvPr>
        </p:nvPicPr>
        <p:blipFill>
          <a:blip r:embed="rId2" cstate="print"/>
          <a:srcRect/>
          <a:stretch>
            <a:fillRect/>
          </a:stretch>
        </p:blipFill>
        <p:spPr bwMode="auto">
          <a:xfrm>
            <a:off x="1259633" y="1916832"/>
            <a:ext cx="6768752" cy="4032448"/>
          </a:xfrm>
          <a:prstGeom prst="rect">
            <a:avLst/>
          </a:prstGeom>
          <a:noFill/>
          <a:ln w="9525">
            <a:noFill/>
            <a:miter lim="800000"/>
            <a:headEnd/>
            <a:tailEnd/>
          </a:ln>
        </p:spPr>
      </p:pic>
    </p:spTree>
    <p:extLst>
      <p:ext uri="{BB962C8B-B14F-4D97-AF65-F5344CB8AC3E}">
        <p14:creationId xmlns:p14="http://schemas.microsoft.com/office/powerpoint/2010/main" val="107543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La CTF présentement</a:t>
            </a:r>
            <a:endParaRPr lang="fr-CA" dirty="0"/>
          </a:p>
        </p:txBody>
      </p:sp>
      <p:pic>
        <p:nvPicPr>
          <p:cNvPr id="5"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1722826"/>
            <a:ext cx="5832648" cy="4372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43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Facteurs ne favorisant pas la CTF</a:t>
            </a:r>
            <a:endParaRPr lang="fr-CA" dirty="0"/>
          </a:p>
        </p:txBody>
      </p:sp>
      <p:sp>
        <p:nvSpPr>
          <p:cNvPr id="3" name="Espace réservé du contenu 2"/>
          <p:cNvSpPr>
            <a:spLocks noGrp="1"/>
          </p:cNvSpPr>
          <p:nvPr>
            <p:ph sz="quarter" idx="1"/>
          </p:nvPr>
        </p:nvSpPr>
        <p:spPr>
          <a:xfrm>
            <a:off x="612648" y="1600200"/>
            <a:ext cx="8279832" cy="4495800"/>
          </a:xfrm>
        </p:spPr>
        <p:txBody>
          <a:bodyPr>
            <a:normAutofit fontScale="92500"/>
          </a:bodyPr>
          <a:lstStyle/>
          <a:p>
            <a:r>
              <a:rPr lang="fr-CA" dirty="0"/>
              <a:t>T</a:t>
            </a:r>
            <a:r>
              <a:rPr lang="fr-CA" dirty="0" smtClean="0"/>
              <a:t>erritoire de la VHSL </a:t>
            </a:r>
          </a:p>
          <a:p>
            <a:pPr lvl="1"/>
            <a:r>
              <a:rPr lang="fr-CA" dirty="0" smtClean="0"/>
              <a:t>Marché de l’emploi</a:t>
            </a:r>
          </a:p>
          <a:p>
            <a:pPr lvl="1">
              <a:buNone/>
            </a:pPr>
            <a:r>
              <a:rPr lang="fr-CA" dirty="0" smtClean="0"/>
              <a:t>« J'étais à contrat, quand j'ai quitté pour mon congé de maladie, on m'a dit que je ne continuerais pas après, vu que j'étais à contrat. Ça leur permettait de ne pas me donner les avantages sociaux. C'était prévu qu'au moment que mon congé de maternité commençait, mon contrat se terminerait. »</a:t>
            </a:r>
          </a:p>
          <a:p>
            <a:pPr lvl="1">
              <a:buNone/>
            </a:pPr>
            <a:r>
              <a:rPr lang="fr-CA" dirty="0" smtClean="0"/>
              <a:t>« Un an et demi à me faire sacrer dehors à cause de responsabilités familiales »</a:t>
            </a:r>
          </a:p>
          <a:p>
            <a:pPr lvl="1">
              <a:buNone/>
            </a:pPr>
            <a:r>
              <a:rPr lang="fr-CA" sz="1900" dirty="0" smtClean="0"/>
              <a:t>- Discours de femmes des projets « L’appauvrissement a-t-il un sexe ? » et « Améliorer les perspectives économiques. »</a:t>
            </a:r>
          </a:p>
          <a:p>
            <a:pPr lvl="1">
              <a:buNone/>
            </a:pPr>
            <a:endParaRPr lang="fr-CA" dirty="0" smtClean="0"/>
          </a:p>
        </p:txBody>
      </p:sp>
    </p:spTree>
    <p:extLst>
      <p:ext uri="{BB962C8B-B14F-4D97-AF65-F5344CB8AC3E}">
        <p14:creationId xmlns:p14="http://schemas.microsoft.com/office/powerpoint/2010/main" val="8593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Facteurs ne favorisant pas la CTF</a:t>
            </a:r>
            <a:endParaRPr lang="fr-CA" dirty="0"/>
          </a:p>
        </p:txBody>
      </p:sp>
      <p:sp>
        <p:nvSpPr>
          <p:cNvPr id="3" name="Espace réservé du contenu 2"/>
          <p:cNvSpPr>
            <a:spLocks noGrp="1"/>
          </p:cNvSpPr>
          <p:nvPr>
            <p:ph sz="quarter" idx="1"/>
          </p:nvPr>
        </p:nvSpPr>
        <p:spPr/>
        <p:txBody>
          <a:bodyPr>
            <a:normAutofit fontScale="77500" lnSpcReduction="20000"/>
          </a:bodyPr>
          <a:lstStyle/>
          <a:p>
            <a:r>
              <a:rPr lang="fr-CA" dirty="0"/>
              <a:t>T</a:t>
            </a:r>
            <a:r>
              <a:rPr lang="fr-CA" dirty="0" smtClean="0"/>
              <a:t>erritoire de la VHSL </a:t>
            </a:r>
          </a:p>
          <a:p>
            <a:pPr lvl="1"/>
            <a:r>
              <a:rPr lang="fr-CA" dirty="0" smtClean="0"/>
              <a:t>Transport</a:t>
            </a:r>
          </a:p>
          <a:p>
            <a:pPr lvl="1">
              <a:buNone/>
            </a:pPr>
            <a:r>
              <a:rPr lang="fr-CA" dirty="0" smtClean="0"/>
              <a:t>« Par exemple, quand tu as une voiture et que tu perds tes revenus, tu dois te trouver un moyen de rechange pour le transport surtout si tu es loin d'un grand centre. Il faut se réorganiser, on doit prendre le train, faire du covoiturage bref, ça amène un stress supplémentaire. La santé y passe également, autant la santé mentale que physique »</a:t>
            </a:r>
          </a:p>
          <a:p>
            <a:pPr lvl="1">
              <a:buNone/>
            </a:pPr>
            <a:endParaRPr lang="fr-CA" dirty="0" smtClean="0"/>
          </a:p>
          <a:p>
            <a:pPr lvl="1"/>
            <a:r>
              <a:rPr lang="fr-CA" dirty="0" smtClean="0"/>
              <a:t>Services de garde</a:t>
            </a:r>
          </a:p>
          <a:p>
            <a:pPr marL="0" indent="0">
              <a:buNone/>
            </a:pPr>
            <a:r>
              <a:rPr lang="fr-CA" dirty="0" smtClean="0"/>
              <a:t>« Je n’ai pas pu trouver de bonnes garderies au départ, ce qui a fait en sorte que je me suis sentie coupable…,vous savez, la culpabilité des mères… »</a:t>
            </a:r>
          </a:p>
          <a:p>
            <a:pPr lvl="1">
              <a:buNone/>
            </a:pPr>
            <a:r>
              <a:rPr lang="fr-CA" sz="1800" dirty="0" smtClean="0"/>
              <a:t>- Discours de femmes des projets « L’appauvrissement a-t-il un sexe ? » et « Améliorer les perspectives économique ».</a:t>
            </a:r>
          </a:p>
        </p:txBody>
      </p:sp>
    </p:spTree>
    <p:extLst>
      <p:ext uri="{BB962C8B-B14F-4D97-AF65-F5344CB8AC3E}">
        <p14:creationId xmlns:p14="http://schemas.microsoft.com/office/powerpoint/2010/main" val="859348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Contrôle limité sur les horaires</a:t>
            </a:r>
            <a:endParaRPr lang="fr-CA" dirty="0"/>
          </a:p>
        </p:txBody>
      </p:sp>
      <p:sp>
        <p:nvSpPr>
          <p:cNvPr id="3" name="Espace réservé du contenu 2"/>
          <p:cNvSpPr>
            <a:spLocks noGrp="1"/>
          </p:cNvSpPr>
          <p:nvPr>
            <p:ph sz="quarter" idx="1"/>
          </p:nvPr>
        </p:nvSpPr>
        <p:spPr/>
        <p:txBody>
          <a:bodyPr>
            <a:normAutofit fontScale="92500" lnSpcReduction="10000"/>
          </a:bodyPr>
          <a:lstStyle/>
          <a:p>
            <a:pPr>
              <a:buNone/>
            </a:pPr>
            <a:r>
              <a:rPr lang="fr-CA" dirty="0" smtClean="0"/>
              <a:t>« Si les horaires des femmes qui travaillent ne sont pas dans les horaires des garderies cela cause un appauvrissement. J'ai demandé à mon patron de modifier mon horaire il ne pouvait pas à cause de l'ancienneté des autres collègues ». </a:t>
            </a:r>
          </a:p>
          <a:p>
            <a:pPr>
              <a:buNone/>
            </a:pPr>
            <a:r>
              <a:rPr lang="fr-CA" dirty="0" smtClean="0"/>
              <a:t>« Moi, je payais ma garderie 100$ par semaine. Il n'y avait pas de programme, il n'y avait pas de place. Il me restait 108$ pour payer mon hypothèque, mon téléphone et mon électricité. On va où avec ça? » </a:t>
            </a:r>
          </a:p>
          <a:p>
            <a:pPr>
              <a:buNone/>
            </a:pPr>
            <a:r>
              <a:rPr lang="fr-CA" dirty="0" smtClean="0"/>
              <a:t>« (…) si tu n'as pas de réseau social tu es cuite »</a:t>
            </a:r>
          </a:p>
          <a:p>
            <a:pPr>
              <a:buNone/>
            </a:pPr>
            <a:r>
              <a:rPr lang="fr-CA" sz="2300" dirty="0" smtClean="0"/>
              <a:t>- Discours de femmes dans le projet « L’appauvrissement a-t-il un sexe ? »</a:t>
            </a:r>
          </a:p>
          <a:p>
            <a:endParaRPr lang="fr-CA" dirty="0" smtClean="0"/>
          </a:p>
        </p:txBody>
      </p:sp>
    </p:spTree>
    <p:extLst>
      <p:ext uri="{BB962C8B-B14F-4D97-AF65-F5344CB8AC3E}">
        <p14:creationId xmlns:p14="http://schemas.microsoft.com/office/powerpoint/2010/main" val="208965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sz="2800" dirty="0"/>
              <a:t>La CTF est une problématique qui amène la </a:t>
            </a:r>
            <a:r>
              <a:rPr lang="fr-CA" sz="2800" dirty="0" smtClean="0"/>
              <a:t>pauvreté</a:t>
            </a:r>
            <a:endParaRPr lang="fr-CA" sz="2800" dirty="0"/>
          </a:p>
        </p:txBody>
      </p:sp>
      <p:pic>
        <p:nvPicPr>
          <p:cNvPr id="4" name="irc_mi" descr="http://www.webmarketing-elecinfo.com/wp-content/uploads/2012/04/argent-fenetre.jpg">
            <a:hlinkClick r:id="rId2"/>
          </p:cNvPr>
          <p:cNvPicPr>
            <a:picLocks noGrp="1"/>
          </p:cNvPicPr>
          <p:nvPr>
            <p:ph sz="quarter" idx="1"/>
          </p:nvPr>
        </p:nvPicPr>
        <p:blipFill>
          <a:blip r:embed="rId3" cstate="print"/>
          <a:srcRect/>
          <a:stretch>
            <a:fillRect/>
          </a:stretch>
        </p:blipFill>
        <p:spPr bwMode="auto">
          <a:xfrm>
            <a:off x="2411760" y="2204864"/>
            <a:ext cx="4248471" cy="2736304"/>
          </a:xfrm>
          <a:prstGeom prst="rect">
            <a:avLst/>
          </a:prstGeom>
          <a:noFill/>
          <a:ln w="9525">
            <a:noFill/>
            <a:miter lim="800000"/>
            <a:headEnd/>
            <a:tailEnd/>
          </a:ln>
        </p:spPr>
      </p:pic>
    </p:spTree>
    <p:extLst>
      <p:ext uri="{BB962C8B-B14F-4D97-AF65-F5344CB8AC3E}">
        <p14:creationId xmlns:p14="http://schemas.microsoft.com/office/powerpoint/2010/main" val="3678118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800" dirty="0">
                <a:solidFill>
                  <a:srgbClr val="323232"/>
                </a:solidFill>
              </a:rPr>
              <a:t>La CTF est une problématique qui amène la </a:t>
            </a:r>
            <a:r>
              <a:rPr lang="fr-CA" sz="2800" dirty="0" smtClean="0">
                <a:solidFill>
                  <a:srgbClr val="323232"/>
                </a:solidFill>
              </a:rPr>
              <a:t>pauvreté</a:t>
            </a:r>
            <a:endParaRPr lang="fr-CA" dirty="0"/>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2996952"/>
            <a:ext cx="7200800"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797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z="2800" dirty="0">
                <a:solidFill>
                  <a:srgbClr val="323232"/>
                </a:solidFill>
              </a:rPr>
              <a:t>La CTF est une problématique qui amène la </a:t>
            </a:r>
            <a:r>
              <a:rPr lang="fr-CA" sz="2800" dirty="0" smtClean="0">
                <a:solidFill>
                  <a:srgbClr val="323232"/>
                </a:solidFill>
              </a:rPr>
              <a:t>pauvreté</a:t>
            </a:r>
            <a:endParaRPr lang="fr-CA" dirty="0"/>
          </a:p>
        </p:txBody>
      </p:sp>
      <p:pic>
        <p:nvPicPr>
          <p:cNvPr id="205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2823956"/>
            <a:ext cx="6912768" cy="204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72061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Faux choix</a:t>
            </a:r>
            <a:endParaRPr lang="fr-CA" dirty="0"/>
          </a:p>
        </p:txBody>
      </p:sp>
      <p:sp>
        <p:nvSpPr>
          <p:cNvPr id="3" name="Espace réservé du contenu 2"/>
          <p:cNvSpPr>
            <a:spLocks noGrp="1"/>
          </p:cNvSpPr>
          <p:nvPr>
            <p:ph sz="quarter" idx="1"/>
          </p:nvPr>
        </p:nvSpPr>
        <p:spPr/>
        <p:txBody>
          <a:bodyPr>
            <a:normAutofit fontScale="77500" lnSpcReduction="20000"/>
          </a:bodyPr>
          <a:lstStyle/>
          <a:p>
            <a:r>
              <a:rPr lang="fr-CA" sz="3600" dirty="0" smtClean="0"/>
              <a:t>Les </a:t>
            </a:r>
            <a:r>
              <a:rPr lang="fr-CA" sz="3600" dirty="0"/>
              <a:t>femmes </a:t>
            </a:r>
            <a:r>
              <a:rPr lang="fr-CA" sz="3600" dirty="0" smtClean="0"/>
              <a:t>s’auto-excluent </a:t>
            </a:r>
            <a:r>
              <a:rPr lang="fr-CA" sz="3600" dirty="0"/>
              <a:t>avant même de vivre cette </a:t>
            </a:r>
            <a:r>
              <a:rPr lang="fr-CA" sz="3600" dirty="0" smtClean="0"/>
              <a:t>CTF. </a:t>
            </a:r>
          </a:p>
          <a:p>
            <a:pPr>
              <a:buNone/>
            </a:pPr>
            <a:r>
              <a:rPr lang="fr-CA" sz="3600" dirty="0" smtClean="0"/>
              <a:t>« J’ai mis ma vie en suspend à la naissance. »</a:t>
            </a:r>
          </a:p>
          <a:p>
            <a:pPr>
              <a:buNone/>
            </a:pPr>
            <a:r>
              <a:rPr lang="fr-CA" sz="3600" dirty="0" smtClean="0"/>
              <a:t>« Je crois que les premières années seront plus difficiles. Je vais attendre après ces années pour me trouver un travail qui me plaît. »</a:t>
            </a:r>
          </a:p>
          <a:p>
            <a:pPr>
              <a:buNone/>
            </a:pPr>
            <a:r>
              <a:rPr lang="fr-CA" sz="3600" dirty="0" smtClean="0"/>
              <a:t>« Les filles vivent de l’anxiété, il y a plusieurs choses qu’elles ne sont pas capables de faire, tandis que tout ce qui tourne autour de l’amour, elles sont capables, donc, elles vivent moins d’anxiété. » </a:t>
            </a:r>
          </a:p>
          <a:p>
            <a:pPr>
              <a:buNone/>
            </a:pPr>
            <a:r>
              <a:rPr lang="fr-CA" sz="3600" dirty="0" smtClean="0"/>
              <a:t>	</a:t>
            </a:r>
            <a:r>
              <a:rPr lang="fr-CA" sz="1900" dirty="0" smtClean="0"/>
              <a:t>- Discours de jeunes femmes et commentaire d’une intervenante dans le projet « Améliorer les perspectives économiques ».</a:t>
            </a:r>
          </a:p>
          <a:p>
            <a:pPr>
              <a:buNone/>
            </a:pPr>
            <a:endParaRPr lang="fr-CA" sz="3600" dirty="0" smtClean="0"/>
          </a:p>
          <a:p>
            <a:endParaRPr lang="fr-CA" sz="3600" dirty="0"/>
          </a:p>
        </p:txBody>
      </p:sp>
    </p:spTree>
    <p:extLst>
      <p:ext uri="{BB962C8B-B14F-4D97-AF65-F5344CB8AC3E}">
        <p14:creationId xmlns:p14="http://schemas.microsoft.com/office/powerpoint/2010/main" val="25065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Faux choix</a:t>
            </a:r>
            <a:endParaRPr lang="fr-CA" dirty="0"/>
          </a:p>
        </p:txBody>
      </p:sp>
      <p:sp>
        <p:nvSpPr>
          <p:cNvPr id="3" name="Espace réservé du contenu 2"/>
          <p:cNvSpPr>
            <a:spLocks noGrp="1"/>
          </p:cNvSpPr>
          <p:nvPr>
            <p:ph sz="quarter" idx="1"/>
          </p:nvPr>
        </p:nvSpPr>
        <p:spPr/>
        <p:txBody>
          <a:bodyPr>
            <a:normAutofit/>
          </a:bodyPr>
          <a:lstStyle/>
          <a:p>
            <a:r>
              <a:rPr lang="fr-CA" sz="3600" dirty="0" smtClean="0"/>
              <a:t>Les </a:t>
            </a:r>
            <a:r>
              <a:rPr lang="fr-CA" sz="3600" dirty="0"/>
              <a:t>femmes optent pour le « moins pire </a:t>
            </a:r>
            <a:r>
              <a:rPr lang="fr-CA" sz="3600" dirty="0" smtClean="0"/>
              <a:t>».</a:t>
            </a:r>
          </a:p>
          <a:p>
            <a:pPr>
              <a:buNone/>
            </a:pPr>
            <a:r>
              <a:rPr lang="fr-CA" sz="3600" dirty="0" smtClean="0"/>
              <a:t>« À 25 ans, je n’étais pas bien à mon travail, mais j’avais aucune étude. J’ai choisi une job moins payante mais plus facile pour la conciliation travail-famille. »</a:t>
            </a:r>
          </a:p>
          <a:p>
            <a:pPr>
              <a:buNone/>
            </a:pPr>
            <a:r>
              <a:rPr lang="fr-CA" sz="1900" dirty="0" smtClean="0"/>
              <a:t>	- Discours d’une jeune femme dans le projet « Améliorer les perspectives économiques ».</a:t>
            </a:r>
          </a:p>
          <a:p>
            <a:endParaRPr lang="fr-CA" sz="3600" dirty="0"/>
          </a:p>
        </p:txBody>
      </p:sp>
    </p:spTree>
    <p:extLst>
      <p:ext uri="{BB962C8B-B14F-4D97-AF65-F5344CB8AC3E}">
        <p14:creationId xmlns:p14="http://schemas.microsoft.com/office/powerpoint/2010/main" val="250658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CA" dirty="0" smtClean="0"/>
              <a:t>Plan</a:t>
            </a:r>
            <a:endParaRPr lang="fr-CA" dirty="0"/>
          </a:p>
        </p:txBody>
      </p:sp>
      <p:sp>
        <p:nvSpPr>
          <p:cNvPr id="3" name="Espace réservé du contenu 2"/>
          <p:cNvSpPr>
            <a:spLocks noGrp="1"/>
          </p:cNvSpPr>
          <p:nvPr>
            <p:ph sz="quarter" idx="1"/>
          </p:nvPr>
        </p:nvSpPr>
        <p:spPr/>
        <p:txBody>
          <a:bodyPr/>
          <a:lstStyle/>
          <a:p>
            <a:r>
              <a:rPr lang="fr-CA" dirty="0" smtClean="0"/>
              <a:t>Introduction</a:t>
            </a:r>
          </a:p>
          <a:p>
            <a:r>
              <a:rPr lang="fr-CA" dirty="0" smtClean="0"/>
              <a:t>Le contexte </a:t>
            </a:r>
          </a:p>
          <a:p>
            <a:pPr marL="0" indent="0">
              <a:buNone/>
            </a:pPr>
            <a:endParaRPr lang="fr-CA" dirty="0"/>
          </a:p>
          <a:p>
            <a:r>
              <a:rPr lang="fr-CA" dirty="0" smtClean="0"/>
              <a:t>3 projets et leurs objectifs</a:t>
            </a:r>
          </a:p>
          <a:p>
            <a:r>
              <a:rPr lang="fr-CA" dirty="0" smtClean="0"/>
              <a:t>Résultats et observations</a:t>
            </a:r>
            <a:endParaRPr lang="fr-CA" dirty="0"/>
          </a:p>
          <a:p>
            <a:r>
              <a:rPr lang="fr-CA" dirty="0" smtClean="0"/>
              <a:t>Conclusion</a:t>
            </a:r>
          </a:p>
          <a:p>
            <a:endParaRPr lang="fr-CA" dirty="0" smtClean="0"/>
          </a:p>
        </p:txBody>
      </p:sp>
      <p:pic>
        <p:nvPicPr>
          <p:cNvPr id="4" name="Image 3"/>
          <p:cNvPicPr/>
          <p:nvPr/>
        </p:nvPicPr>
        <p:blipFill>
          <a:blip r:embed="rId2" cstate="print"/>
          <a:stretch>
            <a:fillRect/>
          </a:stretch>
        </p:blipFill>
        <p:spPr>
          <a:xfrm>
            <a:off x="7094150" y="3356992"/>
            <a:ext cx="1363980" cy="1838325"/>
          </a:xfrm>
          <a:prstGeom prst="rect">
            <a:avLst/>
          </a:prstGeom>
        </p:spPr>
      </p:pic>
    </p:spTree>
    <p:extLst>
      <p:ext uri="{BB962C8B-B14F-4D97-AF65-F5344CB8AC3E}">
        <p14:creationId xmlns:p14="http://schemas.microsoft.com/office/powerpoint/2010/main" val="1393220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Impacts</a:t>
            </a:r>
            <a:endParaRPr lang="fr-CA" dirty="0"/>
          </a:p>
        </p:txBody>
      </p:sp>
      <p:sp>
        <p:nvSpPr>
          <p:cNvPr id="3" name="Espace réservé du contenu 2"/>
          <p:cNvSpPr>
            <a:spLocks noGrp="1"/>
          </p:cNvSpPr>
          <p:nvPr>
            <p:ph sz="quarter" idx="1"/>
          </p:nvPr>
        </p:nvSpPr>
        <p:spPr>
          <a:xfrm>
            <a:off x="612648" y="1600200"/>
            <a:ext cx="8153400" cy="4925144"/>
          </a:xfrm>
        </p:spPr>
        <p:txBody>
          <a:bodyPr>
            <a:normAutofit/>
          </a:bodyPr>
          <a:lstStyle/>
          <a:p>
            <a:pPr>
              <a:buNone/>
            </a:pPr>
            <a:r>
              <a:rPr lang="fr-CA" dirty="0"/>
              <a:t>« C'est ce qui rend difficile pour une femme de rattraper son appauvrissement, à cause d'une famille pauvre, des enfants, je reste à la maison. </a:t>
            </a:r>
            <a:r>
              <a:rPr lang="fr-CA" u="sng" dirty="0"/>
              <a:t>C'est un cycle</a:t>
            </a:r>
            <a:r>
              <a:rPr lang="fr-CA" dirty="0"/>
              <a:t>. Le manque de garderie, pas d'assurance-salaire, pas d’assurance collective, pas de CSST. » </a:t>
            </a:r>
          </a:p>
          <a:p>
            <a:pPr>
              <a:buNone/>
            </a:pPr>
            <a:r>
              <a:rPr lang="fr-CA" sz="1900" dirty="0" smtClean="0"/>
              <a:t>	- Discours d’une femme dans le projet « L’appauvrissement a-t-il un sexe ? ».</a:t>
            </a:r>
            <a:endParaRPr lang="fr-CA" sz="1900" dirty="0"/>
          </a:p>
          <a:p>
            <a:endParaRPr lang="fr-CA" dirty="0"/>
          </a:p>
        </p:txBody>
      </p:sp>
    </p:spTree>
    <p:extLst>
      <p:ext uri="{BB962C8B-B14F-4D97-AF65-F5344CB8AC3E}">
        <p14:creationId xmlns:p14="http://schemas.microsoft.com/office/powerpoint/2010/main" val="274830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Impacts</a:t>
            </a:r>
            <a:endParaRPr lang="fr-CA" dirty="0"/>
          </a:p>
        </p:txBody>
      </p:sp>
      <p:pic>
        <p:nvPicPr>
          <p:cNvPr id="4" name="Espace réservé du contenu 3" descr="http://cybersolidaires.typepad.com/.a/6a00d8341c83ea53ef0134862ec159970c-pi"/>
          <p:cNvPicPr>
            <a:picLocks noGrp="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700337"/>
            <a:ext cx="8208912" cy="2816895"/>
          </a:xfrm>
          <a:prstGeom prst="rect">
            <a:avLst/>
          </a:prstGeom>
          <a:noFill/>
          <a:ln>
            <a:noFill/>
          </a:ln>
        </p:spPr>
      </p:pic>
    </p:spTree>
    <p:extLst>
      <p:ext uri="{BB962C8B-B14F-4D97-AF65-F5344CB8AC3E}">
        <p14:creationId xmlns:p14="http://schemas.microsoft.com/office/powerpoint/2010/main" val="24814544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peinturesamateurs.p.e.pic.centerblog.net/o/ea9be8e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6810" y="836712"/>
            <a:ext cx="5832648" cy="4968552"/>
          </a:xfrm>
          <a:prstGeom prst="rect">
            <a:avLst/>
          </a:prstGeom>
          <a:noFill/>
          <a:ln>
            <a:noFill/>
          </a:ln>
        </p:spPr>
      </p:pic>
    </p:spTree>
    <p:extLst>
      <p:ext uri="{BB962C8B-B14F-4D97-AF65-F5344CB8AC3E}">
        <p14:creationId xmlns:p14="http://schemas.microsoft.com/office/powerpoint/2010/main" val="8672852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Contexte</a:t>
            </a:r>
            <a:endParaRPr lang="fr-CA" dirty="0"/>
          </a:p>
        </p:txBody>
      </p:sp>
      <p:sp>
        <p:nvSpPr>
          <p:cNvPr id="3" name="Espace réservé du contenu 2"/>
          <p:cNvSpPr>
            <a:spLocks noGrp="1"/>
          </p:cNvSpPr>
          <p:nvPr>
            <p:ph sz="quarter" idx="1"/>
          </p:nvPr>
        </p:nvSpPr>
        <p:spPr/>
        <p:txBody>
          <a:bodyPr/>
          <a:lstStyle/>
          <a:p>
            <a:r>
              <a:rPr lang="fr-CA" dirty="0" smtClean="0"/>
              <a:t>Un marché du travail précarisé</a:t>
            </a:r>
          </a:p>
          <a:p>
            <a:pPr marL="0" indent="0">
              <a:buNone/>
            </a:pPr>
            <a:endParaRPr lang="fr-CA" dirty="0" smtClean="0"/>
          </a:p>
          <a:p>
            <a:r>
              <a:rPr lang="fr-CA" dirty="0" smtClean="0"/>
              <a:t>Une politique familiale généreuse au Québec…</a:t>
            </a:r>
          </a:p>
          <a:p>
            <a:pPr lvl="1"/>
            <a:r>
              <a:rPr lang="fr-CA" dirty="0" smtClean="0"/>
              <a:t>Mais qu’en est-il de la gestion des horaires?</a:t>
            </a:r>
          </a:p>
          <a:p>
            <a:pPr lvl="1"/>
            <a:endParaRPr lang="fr-CA" dirty="0" smtClean="0"/>
          </a:p>
          <a:p>
            <a:pPr marL="365760" lvl="1" indent="0">
              <a:buNone/>
            </a:pPr>
            <a:endParaRPr lang="fr-CA" dirty="0" smtClean="0"/>
          </a:p>
        </p:txBody>
      </p:sp>
    </p:spTree>
    <p:extLst>
      <p:ext uri="{BB962C8B-B14F-4D97-AF65-F5344CB8AC3E}">
        <p14:creationId xmlns:p14="http://schemas.microsoft.com/office/powerpoint/2010/main" val="290088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Horaires de travail</a:t>
            </a:r>
            <a:endParaRPr lang="fr-CA" dirty="0"/>
          </a:p>
        </p:txBody>
      </p:sp>
      <p:sp>
        <p:nvSpPr>
          <p:cNvPr id="3" name="Espace réservé du contenu 2"/>
          <p:cNvSpPr>
            <a:spLocks noGrp="1"/>
          </p:cNvSpPr>
          <p:nvPr>
            <p:ph sz="quarter" idx="1"/>
          </p:nvPr>
        </p:nvSpPr>
        <p:spPr/>
        <p:txBody>
          <a:bodyPr/>
          <a:lstStyle/>
          <a:p>
            <a:r>
              <a:rPr lang="fr-CA" dirty="0" smtClean="0"/>
              <a:t>« 9 à 5 » : meilleur horaire pour concilier les diverses sphères (St-Amour et Bourque, 2013)</a:t>
            </a:r>
          </a:p>
          <a:p>
            <a:pPr marL="0" indent="0">
              <a:buNone/>
            </a:pPr>
            <a:endParaRPr lang="fr-CA" dirty="0" smtClean="0"/>
          </a:p>
          <a:p>
            <a:r>
              <a:rPr lang="fr-CA" dirty="0" smtClean="0"/>
              <a:t>Horaires atypiques : </a:t>
            </a:r>
          </a:p>
          <a:p>
            <a:pPr lvl="1"/>
            <a:r>
              <a:rPr lang="fr-CA" dirty="0" smtClean="0"/>
              <a:t>Caractère imprévisible et non-négociable</a:t>
            </a:r>
          </a:p>
          <a:p>
            <a:pPr lvl="1"/>
            <a:r>
              <a:rPr lang="fr-CA" dirty="0" smtClean="0"/>
              <a:t>Manque de flexibilité pour les employées</a:t>
            </a:r>
          </a:p>
          <a:p>
            <a:pPr lvl="1"/>
            <a:r>
              <a:rPr lang="fr-CA" dirty="0"/>
              <a:t>G</a:t>
            </a:r>
            <a:r>
              <a:rPr lang="fr-CA" dirty="0" smtClean="0"/>
              <a:t>rande tension et fatigue </a:t>
            </a:r>
          </a:p>
          <a:p>
            <a:pPr marL="365760" lvl="1" indent="0">
              <a:buNone/>
            </a:pPr>
            <a:endParaRPr lang="fr-CA" dirty="0"/>
          </a:p>
        </p:txBody>
      </p:sp>
    </p:spTree>
    <p:extLst>
      <p:ext uri="{BB962C8B-B14F-4D97-AF65-F5344CB8AC3E}">
        <p14:creationId xmlns:p14="http://schemas.microsoft.com/office/powerpoint/2010/main" val="407982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Présentation des 3 projets</a:t>
            </a:r>
            <a:endParaRPr lang="fr-CA" dirty="0"/>
          </a:p>
        </p:txBody>
      </p:sp>
      <p:sp>
        <p:nvSpPr>
          <p:cNvPr id="3" name="Espace réservé du contenu 2"/>
          <p:cNvSpPr>
            <a:spLocks noGrp="1"/>
          </p:cNvSpPr>
          <p:nvPr>
            <p:ph sz="quarter" idx="1"/>
          </p:nvPr>
        </p:nvSpPr>
        <p:spPr/>
        <p:txBody>
          <a:bodyPr/>
          <a:lstStyle/>
          <a:p>
            <a:pPr marL="0" indent="0">
              <a:lnSpc>
                <a:spcPct val="115000"/>
              </a:lnSpc>
              <a:spcAft>
                <a:spcPts val="1000"/>
              </a:spcAft>
              <a:buNone/>
            </a:pPr>
            <a:r>
              <a:rPr lang="fr-CA" sz="3200" b="1" dirty="0" smtClean="0">
                <a:solidFill>
                  <a:schemeClr val="accent2">
                    <a:lumMod val="60000"/>
                    <a:lumOff val="40000"/>
                  </a:schemeClr>
                </a:solidFill>
                <a:latin typeface="Arial"/>
                <a:ea typeface="Calibri"/>
              </a:rPr>
              <a:t>1.</a:t>
            </a:r>
            <a:r>
              <a:rPr lang="fr-CA" sz="3200" dirty="0" smtClean="0">
                <a:solidFill>
                  <a:schemeClr val="accent2">
                    <a:lumMod val="60000"/>
                    <a:lumOff val="40000"/>
                  </a:schemeClr>
                </a:solidFill>
                <a:latin typeface="Arial"/>
                <a:ea typeface="Calibri"/>
              </a:rPr>
              <a:t> </a:t>
            </a:r>
            <a:r>
              <a:rPr lang="fr-CA" sz="3200" b="1" dirty="0" smtClean="0">
                <a:latin typeface="Arial"/>
                <a:ea typeface="Calibri"/>
              </a:rPr>
              <a:t>L’appauvrissement </a:t>
            </a:r>
            <a:r>
              <a:rPr lang="fr-CA" sz="3200" b="1" dirty="0" err="1" smtClean="0">
                <a:latin typeface="Arial"/>
                <a:ea typeface="Calibri"/>
              </a:rPr>
              <a:t>a-t-il</a:t>
            </a:r>
            <a:r>
              <a:rPr lang="fr-CA" sz="3200" b="1" dirty="0" smtClean="0">
                <a:latin typeface="Arial"/>
                <a:ea typeface="Calibri"/>
              </a:rPr>
              <a:t> un sexe ?</a:t>
            </a:r>
          </a:p>
          <a:p>
            <a:pPr marL="0" indent="0">
              <a:buNone/>
            </a:pPr>
            <a:r>
              <a:rPr lang="fr-CA" sz="3200" u="sng" dirty="0" smtClean="0"/>
              <a:t>Objectif</a:t>
            </a:r>
            <a:endParaRPr lang="fr-CA" sz="3200" dirty="0" smtClean="0"/>
          </a:p>
          <a:p>
            <a:r>
              <a:rPr lang="fr-CA" sz="3200" dirty="0" smtClean="0"/>
              <a:t>Identifier </a:t>
            </a:r>
            <a:r>
              <a:rPr lang="fr-CA" sz="3200" dirty="0"/>
              <a:t>les causes de l'appauvrissement des femmes et la recherche de solutions en intégrant différents partenaires. </a:t>
            </a:r>
          </a:p>
          <a:p>
            <a:pPr marL="0" indent="0">
              <a:lnSpc>
                <a:spcPct val="115000"/>
              </a:lnSpc>
              <a:spcAft>
                <a:spcPts val="1000"/>
              </a:spcAft>
              <a:buNone/>
            </a:pPr>
            <a:endParaRPr lang="fr-CA" sz="3200" dirty="0">
              <a:latin typeface="Arial"/>
              <a:ea typeface="Calibri"/>
            </a:endParaRPr>
          </a:p>
          <a:p>
            <a:pPr marL="0" indent="0">
              <a:buNone/>
            </a:pPr>
            <a:endParaRPr lang="fr-CA" dirty="0"/>
          </a:p>
        </p:txBody>
      </p:sp>
    </p:spTree>
    <p:extLst>
      <p:ext uri="{BB962C8B-B14F-4D97-AF65-F5344CB8AC3E}">
        <p14:creationId xmlns:p14="http://schemas.microsoft.com/office/powerpoint/2010/main" val="425337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Présentation des 3 projets</a:t>
            </a:r>
            <a:endParaRPr lang="fr-CA" dirty="0"/>
          </a:p>
        </p:txBody>
      </p:sp>
      <p:sp>
        <p:nvSpPr>
          <p:cNvPr id="3" name="Espace réservé du contenu 2"/>
          <p:cNvSpPr>
            <a:spLocks noGrp="1"/>
          </p:cNvSpPr>
          <p:nvPr>
            <p:ph sz="quarter" idx="1"/>
          </p:nvPr>
        </p:nvSpPr>
        <p:spPr>
          <a:xfrm>
            <a:off x="612648" y="1600200"/>
            <a:ext cx="8153400" cy="5069160"/>
          </a:xfrm>
        </p:spPr>
        <p:txBody>
          <a:bodyPr>
            <a:normAutofit fontScale="92500" lnSpcReduction="10000"/>
          </a:bodyPr>
          <a:lstStyle/>
          <a:p>
            <a:pPr marL="0" indent="0">
              <a:lnSpc>
                <a:spcPct val="115000"/>
              </a:lnSpc>
              <a:spcAft>
                <a:spcPts val="600"/>
              </a:spcAft>
              <a:buNone/>
            </a:pPr>
            <a:r>
              <a:rPr lang="fr-CA" sz="3500" b="1" dirty="0" smtClean="0">
                <a:solidFill>
                  <a:schemeClr val="accent2">
                    <a:lumMod val="60000"/>
                    <a:lumOff val="40000"/>
                  </a:schemeClr>
                </a:solidFill>
                <a:latin typeface="Arial"/>
              </a:rPr>
              <a:t>2.</a:t>
            </a:r>
            <a:r>
              <a:rPr lang="fr-CA" sz="2800" b="1" dirty="0" smtClean="0">
                <a:solidFill>
                  <a:schemeClr val="accent2">
                    <a:lumMod val="60000"/>
                    <a:lumOff val="40000"/>
                  </a:schemeClr>
                </a:solidFill>
                <a:latin typeface="Arial"/>
              </a:rPr>
              <a:t> </a:t>
            </a:r>
            <a:r>
              <a:rPr lang="fr-CA" sz="3500" b="1" dirty="0" smtClean="0"/>
              <a:t>Démarche </a:t>
            </a:r>
            <a:r>
              <a:rPr lang="fr-CA" sz="3500" b="1" dirty="0"/>
              <a:t>d’appropriation et de concertation sur la conciliation travail-famille dans la </a:t>
            </a:r>
            <a:r>
              <a:rPr lang="fr-CA" sz="3500" b="1" dirty="0" smtClean="0"/>
              <a:t>VHSL</a:t>
            </a:r>
          </a:p>
          <a:p>
            <a:pPr marL="0" indent="0">
              <a:lnSpc>
                <a:spcPct val="115000"/>
              </a:lnSpc>
              <a:spcBef>
                <a:spcPts val="0"/>
              </a:spcBef>
              <a:spcAft>
                <a:spcPts val="1000"/>
              </a:spcAft>
              <a:buNone/>
            </a:pPr>
            <a:r>
              <a:rPr lang="fr-CA" sz="2800" dirty="0"/>
              <a:t>	</a:t>
            </a:r>
            <a:r>
              <a:rPr lang="fr-CA" sz="2800" dirty="0" smtClean="0"/>
              <a:t>(Organisme porteur </a:t>
            </a:r>
            <a:r>
              <a:rPr lang="fr-CA" sz="2800" dirty="0"/>
              <a:t>avec la CRÉ </a:t>
            </a:r>
            <a:r>
              <a:rPr lang="fr-CA" sz="2800" dirty="0" smtClean="0"/>
              <a:t>VHSL)</a:t>
            </a:r>
            <a:endParaRPr lang="fr-CA" sz="2800" dirty="0" smtClean="0">
              <a:latin typeface="Arial"/>
              <a:ea typeface="Calibri"/>
            </a:endParaRPr>
          </a:p>
          <a:p>
            <a:pPr marL="0" indent="0">
              <a:lnSpc>
                <a:spcPct val="115000"/>
              </a:lnSpc>
              <a:spcAft>
                <a:spcPts val="1000"/>
              </a:spcAft>
              <a:buNone/>
            </a:pPr>
            <a:r>
              <a:rPr lang="fr-CA" sz="3500" u="sng" dirty="0" smtClean="0"/>
              <a:t>Objectif</a:t>
            </a:r>
            <a:endParaRPr lang="fr-CA" sz="3500" dirty="0"/>
          </a:p>
          <a:p>
            <a:r>
              <a:rPr lang="fr-CA" sz="3500" dirty="0"/>
              <a:t>Accompagner le Comité provisoire en conciliation travail-famille qui a comme mandat d’amener les différents acteurs du territoire à partager une vision des enjeux </a:t>
            </a:r>
            <a:r>
              <a:rPr lang="fr-CA" sz="3500" dirty="0" smtClean="0"/>
              <a:t>de conciliation travail-famille.</a:t>
            </a:r>
            <a:r>
              <a:rPr lang="fr-CA" sz="3500" dirty="0"/>
              <a:t> </a:t>
            </a:r>
          </a:p>
          <a:p>
            <a:endParaRPr lang="fr-CA" sz="2800" dirty="0"/>
          </a:p>
        </p:txBody>
      </p:sp>
    </p:spTree>
    <p:extLst>
      <p:ext uri="{BB962C8B-B14F-4D97-AF65-F5344CB8AC3E}">
        <p14:creationId xmlns:p14="http://schemas.microsoft.com/office/powerpoint/2010/main" val="178522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crevhsl.org/sites/default/files/images/images-corps/pages/cre_vhsl_2013_1ermai20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8352928" cy="6408712"/>
          </a:xfrm>
          <a:prstGeom prst="rect">
            <a:avLst/>
          </a:prstGeom>
          <a:noFill/>
          <a:ln>
            <a:noFill/>
          </a:ln>
        </p:spPr>
      </p:pic>
    </p:spTree>
    <p:extLst>
      <p:ext uri="{BB962C8B-B14F-4D97-AF65-F5344CB8AC3E}">
        <p14:creationId xmlns:p14="http://schemas.microsoft.com/office/powerpoint/2010/main" val="18278155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Présentation des 3 projets</a:t>
            </a:r>
            <a:endParaRPr lang="fr-CA" dirty="0"/>
          </a:p>
        </p:txBody>
      </p:sp>
      <p:sp>
        <p:nvSpPr>
          <p:cNvPr id="3" name="Espace réservé du contenu 2"/>
          <p:cNvSpPr>
            <a:spLocks noGrp="1"/>
          </p:cNvSpPr>
          <p:nvPr>
            <p:ph sz="quarter" idx="1"/>
          </p:nvPr>
        </p:nvSpPr>
        <p:spPr/>
        <p:txBody>
          <a:bodyPr>
            <a:normAutofit lnSpcReduction="10000"/>
          </a:bodyPr>
          <a:lstStyle/>
          <a:p>
            <a:pPr marL="0" indent="0">
              <a:buNone/>
            </a:pPr>
            <a:r>
              <a:rPr lang="fr-CA" sz="3200" b="1" dirty="0" smtClean="0">
                <a:solidFill>
                  <a:schemeClr val="accent2">
                    <a:lumMod val="60000"/>
                    <a:lumOff val="40000"/>
                  </a:schemeClr>
                </a:solidFill>
              </a:rPr>
              <a:t>3.</a:t>
            </a:r>
            <a:r>
              <a:rPr lang="fr-CA" sz="3200" b="1" dirty="0" smtClean="0"/>
              <a:t> Améliorer </a:t>
            </a:r>
            <a:r>
              <a:rPr lang="fr-CA" sz="3200" b="1" dirty="0"/>
              <a:t>les perspectives économiques des filles et des jeunes </a:t>
            </a:r>
            <a:r>
              <a:rPr lang="fr-CA" sz="3200" b="1" dirty="0" smtClean="0"/>
              <a:t>femmes</a:t>
            </a:r>
          </a:p>
          <a:p>
            <a:pPr marL="0" indent="0" algn="ctr">
              <a:buNone/>
            </a:pPr>
            <a:r>
              <a:rPr lang="fr-CA" sz="2800" dirty="0" smtClean="0"/>
              <a:t>(projet financé par Condition féminine Canada)</a:t>
            </a:r>
            <a:endParaRPr lang="fr-CA" sz="2800" dirty="0"/>
          </a:p>
          <a:p>
            <a:pPr marL="0" indent="0">
              <a:buNone/>
            </a:pPr>
            <a:endParaRPr lang="fr-CA" dirty="0"/>
          </a:p>
          <a:p>
            <a:pPr marL="0" indent="0">
              <a:buNone/>
            </a:pPr>
            <a:r>
              <a:rPr lang="fr-CA" u="sng" dirty="0"/>
              <a:t>Objectif</a:t>
            </a:r>
            <a:endParaRPr lang="fr-CA" dirty="0"/>
          </a:p>
          <a:p>
            <a:r>
              <a:rPr lang="fr-CA" dirty="0"/>
              <a:t>Emmener les filles et les jeunes femmes à identifier quels sont les obstacles à leur autonomie et leur plein potentiel économique et de mettre en place des moyens pour sensibiliser leurs </a:t>
            </a:r>
            <a:r>
              <a:rPr lang="fr-CA" dirty="0" smtClean="0"/>
              <a:t>pairs</a:t>
            </a:r>
            <a:r>
              <a:rPr lang="fr-CA" dirty="0"/>
              <a:t>.</a:t>
            </a:r>
          </a:p>
        </p:txBody>
      </p:sp>
    </p:spTree>
    <p:extLst>
      <p:ext uri="{BB962C8B-B14F-4D97-AF65-F5344CB8AC3E}">
        <p14:creationId xmlns:p14="http://schemas.microsoft.com/office/powerpoint/2010/main" val="299829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http://www.crevhsl.org/sites/default/files/images/images-corps/pages/cre_vhsl_2013_1ermai2013.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8568952" cy="6120680"/>
          </a:xfrm>
          <a:prstGeom prst="rect">
            <a:avLst/>
          </a:prstGeom>
          <a:noFill/>
          <a:ln>
            <a:noFill/>
          </a:ln>
        </p:spPr>
      </p:pic>
    </p:spTree>
    <p:extLst>
      <p:ext uri="{BB962C8B-B14F-4D97-AF65-F5344CB8AC3E}">
        <p14:creationId xmlns:p14="http://schemas.microsoft.com/office/powerpoint/2010/main" val="39859058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é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é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é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559</TotalTime>
  <Words>551</Words>
  <Application>Microsoft Office PowerPoint</Application>
  <PresentationFormat>Affichage à l'écran (4:3)</PresentationFormat>
  <Paragraphs>75</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Médian</vt:lpstr>
      <vt:lpstr>Conciliation famille-travail pour les travailleuses pauvres : Quelles réalités?  Colloque du GIREPS – ACFAS 2014</vt:lpstr>
      <vt:lpstr>Plan</vt:lpstr>
      <vt:lpstr>Contexte</vt:lpstr>
      <vt:lpstr>Horaires de travail</vt:lpstr>
      <vt:lpstr>Présentation des 3 projets</vt:lpstr>
      <vt:lpstr>Présentation des 3 projets</vt:lpstr>
      <vt:lpstr>Présentation PowerPoint</vt:lpstr>
      <vt:lpstr>Présentation des 3 projets</vt:lpstr>
      <vt:lpstr>Présentation PowerPoint</vt:lpstr>
      <vt:lpstr>La CTF présentement</vt:lpstr>
      <vt:lpstr>La CTF présentement</vt:lpstr>
      <vt:lpstr>Facteurs ne favorisant pas la CTF</vt:lpstr>
      <vt:lpstr>Facteurs ne favorisant pas la CTF</vt:lpstr>
      <vt:lpstr>Contrôle limité sur les horaires</vt:lpstr>
      <vt:lpstr>La CTF est une problématique qui amène la pauvreté</vt:lpstr>
      <vt:lpstr>La CTF est une problématique qui amène la pauvreté</vt:lpstr>
      <vt:lpstr>La CTF est une problématique qui amène la pauvreté</vt:lpstr>
      <vt:lpstr>Faux choix</vt:lpstr>
      <vt:lpstr>Faux choix</vt:lpstr>
      <vt:lpstr>Impacts</vt:lpstr>
      <vt:lpstr>Impacts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Annabelle</dc:creator>
  <cp:lastModifiedBy>bordeleau.francois@gmail.com</cp:lastModifiedBy>
  <cp:revision>69</cp:revision>
  <dcterms:created xsi:type="dcterms:W3CDTF">2014-05-14T01:06:05Z</dcterms:created>
  <dcterms:modified xsi:type="dcterms:W3CDTF">2014-05-16T10:40:24Z</dcterms:modified>
</cp:coreProperties>
</file>